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6" r:id="rId5"/>
  </p:sldMasterIdLst>
  <p:notesMasterIdLst>
    <p:notesMasterId r:id="rId27"/>
  </p:notesMasterIdLst>
  <p:handoutMasterIdLst>
    <p:handoutMasterId r:id="rId28"/>
  </p:handoutMasterIdLst>
  <p:sldIdLst>
    <p:sldId id="256" r:id="rId6"/>
    <p:sldId id="257" r:id="rId7"/>
    <p:sldId id="268" r:id="rId8"/>
    <p:sldId id="269" r:id="rId9"/>
    <p:sldId id="270" r:id="rId10"/>
    <p:sldId id="271" r:id="rId11"/>
    <p:sldId id="282" r:id="rId12"/>
    <p:sldId id="279" r:id="rId13"/>
    <p:sldId id="266" r:id="rId14"/>
    <p:sldId id="281" r:id="rId15"/>
    <p:sldId id="283" r:id="rId16"/>
    <p:sldId id="275" r:id="rId17"/>
    <p:sldId id="267" r:id="rId18"/>
    <p:sldId id="284" r:id="rId19"/>
    <p:sldId id="285" r:id="rId20"/>
    <p:sldId id="287" r:id="rId21"/>
    <p:sldId id="288" r:id="rId22"/>
    <p:sldId id="289" r:id="rId23"/>
    <p:sldId id="274" r:id="rId24"/>
    <p:sldId id="265" r:id="rId25"/>
    <p:sldId id="286"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A6DF"/>
    <a:srgbClr val="0070C0"/>
    <a:srgbClr val="000063"/>
    <a:srgbClr val="000000"/>
    <a:srgbClr val="EE1B2E"/>
    <a:srgbClr val="CC3300"/>
    <a:srgbClr val="FF3300"/>
    <a:srgbClr val="584B3D"/>
    <a:srgbClr val="D119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6" autoAdjust="0"/>
    <p:restoredTop sz="44764" autoAdjust="0"/>
  </p:normalViewPr>
  <p:slideViewPr>
    <p:cSldViewPr snapToGrid="0">
      <p:cViewPr varScale="1">
        <p:scale>
          <a:sx n="30" d="100"/>
          <a:sy n="30" d="100"/>
        </p:scale>
        <p:origin x="-3360" y="-11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87C709-E894-435C-95A7-E8692AA4A014}" type="doc">
      <dgm:prSet loTypeId="urn:microsoft.com/office/officeart/2005/8/layout/venn1" loCatId="relationship" qsTypeId="urn:microsoft.com/office/officeart/2005/8/quickstyle/simple1" qsCatId="simple" csTypeId="urn:microsoft.com/office/officeart/2005/8/colors/colorful4" csCatId="colorful" phldr="1"/>
      <dgm:spPr/>
    </dgm:pt>
    <dgm:pt modelId="{47E1E423-FE26-40F1-B9F5-22B144389823}">
      <dgm:prSet phldrT="[Text]" custT="1"/>
      <dgm:spPr/>
      <dgm:t>
        <a:bodyPr/>
        <a:lstStyle/>
        <a:p>
          <a:r>
            <a:rPr lang="en-US" sz="2000" dirty="0" smtClean="0"/>
            <a:t>Biological/</a:t>
          </a:r>
          <a:br>
            <a:rPr lang="en-US" sz="2000" dirty="0" smtClean="0"/>
          </a:br>
          <a:r>
            <a:rPr lang="en-US" sz="2000" dirty="0" smtClean="0"/>
            <a:t>Physiological Processes</a:t>
          </a:r>
          <a:endParaRPr lang="en-US" sz="2000" dirty="0"/>
        </a:p>
      </dgm:t>
    </dgm:pt>
    <dgm:pt modelId="{58FD40FD-635F-476A-9D4B-1F060C9B4286}" type="parTrans" cxnId="{DE7A8C42-30EF-4EFB-90A6-A8668EA6B10F}">
      <dgm:prSet/>
      <dgm:spPr/>
      <dgm:t>
        <a:bodyPr/>
        <a:lstStyle/>
        <a:p>
          <a:endParaRPr lang="en-US"/>
        </a:p>
      </dgm:t>
    </dgm:pt>
    <dgm:pt modelId="{89162848-882A-4521-8426-06017A912A7F}" type="sibTrans" cxnId="{DE7A8C42-30EF-4EFB-90A6-A8668EA6B10F}">
      <dgm:prSet/>
      <dgm:spPr/>
      <dgm:t>
        <a:bodyPr/>
        <a:lstStyle/>
        <a:p>
          <a:endParaRPr lang="en-US"/>
        </a:p>
      </dgm:t>
    </dgm:pt>
    <dgm:pt modelId="{5E7DBF29-32EE-4711-A3DC-799855DA66C2}">
      <dgm:prSet phldrT="[Text]" custT="1"/>
      <dgm:spPr/>
      <dgm:t>
        <a:bodyPr/>
        <a:lstStyle/>
        <a:p>
          <a:pPr algn="ctr"/>
          <a:r>
            <a:rPr lang="en-US" sz="2000" dirty="0" smtClean="0"/>
            <a:t>Psychological </a:t>
          </a:r>
        </a:p>
        <a:p>
          <a:pPr algn="ctr"/>
          <a:r>
            <a:rPr lang="en-US" sz="2000" dirty="0" smtClean="0"/>
            <a:t>Traits/</a:t>
          </a:r>
          <a:br>
            <a:rPr lang="en-US" sz="2000" dirty="0" smtClean="0"/>
          </a:br>
          <a:r>
            <a:rPr lang="en-US" sz="2000" dirty="0" smtClean="0"/>
            <a:t>Processes</a:t>
          </a:r>
          <a:endParaRPr lang="en-US" sz="2000" dirty="0"/>
        </a:p>
      </dgm:t>
    </dgm:pt>
    <dgm:pt modelId="{BF4CAE55-064B-4CDD-9E8B-A8AD412C9F03}" type="parTrans" cxnId="{D7594873-5BAE-45A8-888F-0A07662190BE}">
      <dgm:prSet/>
      <dgm:spPr/>
      <dgm:t>
        <a:bodyPr/>
        <a:lstStyle/>
        <a:p>
          <a:endParaRPr lang="en-US"/>
        </a:p>
      </dgm:t>
    </dgm:pt>
    <dgm:pt modelId="{176F53BA-98E9-4405-B47B-775A9B68620B}" type="sibTrans" cxnId="{D7594873-5BAE-45A8-888F-0A07662190BE}">
      <dgm:prSet/>
      <dgm:spPr/>
      <dgm:t>
        <a:bodyPr/>
        <a:lstStyle/>
        <a:p>
          <a:endParaRPr lang="en-US"/>
        </a:p>
      </dgm:t>
    </dgm:pt>
    <dgm:pt modelId="{1BEEE8FB-7F53-4CE0-80B7-D819C0B4F943}">
      <dgm:prSet phldrT="[Text]" custT="1"/>
      <dgm:spPr/>
      <dgm:t>
        <a:bodyPr/>
        <a:lstStyle/>
        <a:p>
          <a:pPr algn="ctr"/>
          <a:r>
            <a:rPr lang="en-US" sz="2000" dirty="0" smtClean="0"/>
            <a:t>Social Context</a:t>
          </a:r>
          <a:endParaRPr lang="en-US" sz="2000" dirty="0"/>
        </a:p>
      </dgm:t>
    </dgm:pt>
    <dgm:pt modelId="{C8A9ECFC-5FD4-44CA-A1BA-3352834BABBE}" type="parTrans" cxnId="{0396172D-53BA-4B2A-8261-A9315C8E13EA}">
      <dgm:prSet/>
      <dgm:spPr/>
      <dgm:t>
        <a:bodyPr/>
        <a:lstStyle/>
        <a:p>
          <a:endParaRPr lang="en-US"/>
        </a:p>
      </dgm:t>
    </dgm:pt>
    <dgm:pt modelId="{5DC7E15C-19BE-42C2-A4E5-3240B81F144E}" type="sibTrans" cxnId="{0396172D-53BA-4B2A-8261-A9315C8E13EA}">
      <dgm:prSet/>
      <dgm:spPr/>
      <dgm:t>
        <a:bodyPr/>
        <a:lstStyle/>
        <a:p>
          <a:endParaRPr lang="en-US"/>
        </a:p>
      </dgm:t>
    </dgm:pt>
    <dgm:pt modelId="{504F1185-D59B-44C5-9097-FBB88AE072C1}" type="pres">
      <dgm:prSet presAssocID="{1287C709-E894-435C-95A7-E8692AA4A014}" presName="compositeShape" presStyleCnt="0">
        <dgm:presLayoutVars>
          <dgm:chMax val="7"/>
          <dgm:dir/>
          <dgm:resizeHandles val="exact"/>
        </dgm:presLayoutVars>
      </dgm:prSet>
      <dgm:spPr/>
    </dgm:pt>
    <dgm:pt modelId="{86C468CC-AC92-4A25-A76A-626862BDA59A}" type="pres">
      <dgm:prSet presAssocID="{47E1E423-FE26-40F1-B9F5-22B144389823}" presName="circ1" presStyleLbl="vennNode1" presStyleIdx="0" presStyleCnt="3"/>
      <dgm:spPr/>
      <dgm:t>
        <a:bodyPr/>
        <a:lstStyle/>
        <a:p>
          <a:endParaRPr lang="en-US"/>
        </a:p>
      </dgm:t>
    </dgm:pt>
    <dgm:pt modelId="{670E3C7E-1A7B-4F80-A92A-2479C634AC14}" type="pres">
      <dgm:prSet presAssocID="{47E1E423-FE26-40F1-B9F5-22B144389823}" presName="circ1Tx" presStyleLbl="revTx" presStyleIdx="0" presStyleCnt="0">
        <dgm:presLayoutVars>
          <dgm:chMax val="0"/>
          <dgm:chPref val="0"/>
          <dgm:bulletEnabled val="1"/>
        </dgm:presLayoutVars>
      </dgm:prSet>
      <dgm:spPr/>
      <dgm:t>
        <a:bodyPr/>
        <a:lstStyle/>
        <a:p>
          <a:endParaRPr lang="en-US"/>
        </a:p>
      </dgm:t>
    </dgm:pt>
    <dgm:pt modelId="{8495AC23-0CC6-4AAB-BD0A-15C92B717332}" type="pres">
      <dgm:prSet presAssocID="{5E7DBF29-32EE-4711-A3DC-799855DA66C2}" presName="circ2" presStyleLbl="vennNode1" presStyleIdx="1" presStyleCnt="3" custScaleX="98660" custScaleY="102919"/>
      <dgm:spPr/>
      <dgm:t>
        <a:bodyPr/>
        <a:lstStyle/>
        <a:p>
          <a:endParaRPr lang="en-US"/>
        </a:p>
      </dgm:t>
    </dgm:pt>
    <dgm:pt modelId="{DFF39743-21D5-4765-AEED-FBF9ED5183F9}" type="pres">
      <dgm:prSet presAssocID="{5E7DBF29-32EE-4711-A3DC-799855DA66C2}" presName="circ2Tx" presStyleLbl="revTx" presStyleIdx="0" presStyleCnt="0">
        <dgm:presLayoutVars>
          <dgm:chMax val="0"/>
          <dgm:chPref val="0"/>
          <dgm:bulletEnabled val="1"/>
        </dgm:presLayoutVars>
      </dgm:prSet>
      <dgm:spPr/>
      <dgm:t>
        <a:bodyPr/>
        <a:lstStyle/>
        <a:p>
          <a:endParaRPr lang="en-US"/>
        </a:p>
      </dgm:t>
    </dgm:pt>
    <dgm:pt modelId="{CA12A175-8CEF-4E85-8C32-417C4B12F255}" type="pres">
      <dgm:prSet presAssocID="{1BEEE8FB-7F53-4CE0-80B7-D819C0B4F943}" presName="circ3" presStyleLbl="vennNode1" presStyleIdx="2" presStyleCnt="3"/>
      <dgm:spPr/>
      <dgm:t>
        <a:bodyPr/>
        <a:lstStyle/>
        <a:p>
          <a:endParaRPr lang="en-US"/>
        </a:p>
      </dgm:t>
    </dgm:pt>
    <dgm:pt modelId="{DD753706-416F-4018-BAA7-E5DD9F39F8CC}" type="pres">
      <dgm:prSet presAssocID="{1BEEE8FB-7F53-4CE0-80B7-D819C0B4F943}" presName="circ3Tx" presStyleLbl="revTx" presStyleIdx="0" presStyleCnt="0">
        <dgm:presLayoutVars>
          <dgm:chMax val="0"/>
          <dgm:chPref val="0"/>
          <dgm:bulletEnabled val="1"/>
        </dgm:presLayoutVars>
      </dgm:prSet>
      <dgm:spPr/>
      <dgm:t>
        <a:bodyPr/>
        <a:lstStyle/>
        <a:p>
          <a:endParaRPr lang="en-US"/>
        </a:p>
      </dgm:t>
    </dgm:pt>
  </dgm:ptLst>
  <dgm:cxnLst>
    <dgm:cxn modelId="{12E325B6-B403-4762-9FF2-FAA9322412DD}" type="presOf" srcId="{1BEEE8FB-7F53-4CE0-80B7-D819C0B4F943}" destId="{DD753706-416F-4018-BAA7-E5DD9F39F8CC}" srcOrd="1" destOrd="0" presId="urn:microsoft.com/office/officeart/2005/8/layout/venn1"/>
    <dgm:cxn modelId="{56510C56-A0B3-431B-A08E-8CA8B828EA3B}" type="presOf" srcId="{5E7DBF29-32EE-4711-A3DC-799855DA66C2}" destId="{8495AC23-0CC6-4AAB-BD0A-15C92B717332}" srcOrd="0" destOrd="0" presId="urn:microsoft.com/office/officeart/2005/8/layout/venn1"/>
    <dgm:cxn modelId="{D8BCBB44-E8C9-4830-AFA5-0FBB872C65FC}" type="presOf" srcId="{1BEEE8FB-7F53-4CE0-80B7-D819C0B4F943}" destId="{CA12A175-8CEF-4E85-8C32-417C4B12F255}" srcOrd="0" destOrd="0" presId="urn:microsoft.com/office/officeart/2005/8/layout/venn1"/>
    <dgm:cxn modelId="{DE7A8C42-30EF-4EFB-90A6-A8668EA6B10F}" srcId="{1287C709-E894-435C-95A7-E8692AA4A014}" destId="{47E1E423-FE26-40F1-B9F5-22B144389823}" srcOrd="0" destOrd="0" parTransId="{58FD40FD-635F-476A-9D4B-1F060C9B4286}" sibTransId="{89162848-882A-4521-8426-06017A912A7F}"/>
    <dgm:cxn modelId="{0358849A-E7F3-4376-9520-DE91A92804BD}" type="presOf" srcId="{47E1E423-FE26-40F1-B9F5-22B144389823}" destId="{670E3C7E-1A7B-4F80-A92A-2479C634AC14}" srcOrd="1" destOrd="0" presId="urn:microsoft.com/office/officeart/2005/8/layout/venn1"/>
    <dgm:cxn modelId="{D7594873-5BAE-45A8-888F-0A07662190BE}" srcId="{1287C709-E894-435C-95A7-E8692AA4A014}" destId="{5E7DBF29-32EE-4711-A3DC-799855DA66C2}" srcOrd="1" destOrd="0" parTransId="{BF4CAE55-064B-4CDD-9E8B-A8AD412C9F03}" sibTransId="{176F53BA-98E9-4405-B47B-775A9B68620B}"/>
    <dgm:cxn modelId="{2A117E19-1497-4FC8-B191-8A2E39517C56}" type="presOf" srcId="{47E1E423-FE26-40F1-B9F5-22B144389823}" destId="{86C468CC-AC92-4A25-A76A-626862BDA59A}" srcOrd="0" destOrd="0" presId="urn:microsoft.com/office/officeart/2005/8/layout/venn1"/>
    <dgm:cxn modelId="{CC30377F-EF49-4822-8335-6A2E226807CD}" type="presOf" srcId="{5E7DBF29-32EE-4711-A3DC-799855DA66C2}" destId="{DFF39743-21D5-4765-AEED-FBF9ED5183F9}" srcOrd="1" destOrd="0" presId="urn:microsoft.com/office/officeart/2005/8/layout/venn1"/>
    <dgm:cxn modelId="{0396172D-53BA-4B2A-8261-A9315C8E13EA}" srcId="{1287C709-E894-435C-95A7-E8692AA4A014}" destId="{1BEEE8FB-7F53-4CE0-80B7-D819C0B4F943}" srcOrd="2" destOrd="0" parTransId="{C8A9ECFC-5FD4-44CA-A1BA-3352834BABBE}" sibTransId="{5DC7E15C-19BE-42C2-A4E5-3240B81F144E}"/>
    <dgm:cxn modelId="{B9118BFC-BD01-408E-B64F-F7357A049904}" type="presOf" srcId="{1287C709-E894-435C-95A7-E8692AA4A014}" destId="{504F1185-D59B-44C5-9097-FBB88AE072C1}" srcOrd="0" destOrd="0" presId="urn:microsoft.com/office/officeart/2005/8/layout/venn1"/>
    <dgm:cxn modelId="{CDF08E41-83BD-477C-BDEE-3F4B2A1071BF}" type="presParOf" srcId="{504F1185-D59B-44C5-9097-FBB88AE072C1}" destId="{86C468CC-AC92-4A25-A76A-626862BDA59A}" srcOrd="0" destOrd="0" presId="urn:microsoft.com/office/officeart/2005/8/layout/venn1"/>
    <dgm:cxn modelId="{FC5B08D9-74FC-4CE2-B911-A8D70C5CF33E}" type="presParOf" srcId="{504F1185-D59B-44C5-9097-FBB88AE072C1}" destId="{670E3C7E-1A7B-4F80-A92A-2479C634AC14}" srcOrd="1" destOrd="0" presId="urn:microsoft.com/office/officeart/2005/8/layout/venn1"/>
    <dgm:cxn modelId="{6AF438D3-968A-4CF1-8EBA-C993A986B87E}" type="presParOf" srcId="{504F1185-D59B-44C5-9097-FBB88AE072C1}" destId="{8495AC23-0CC6-4AAB-BD0A-15C92B717332}" srcOrd="2" destOrd="0" presId="urn:microsoft.com/office/officeart/2005/8/layout/venn1"/>
    <dgm:cxn modelId="{30A93486-2D71-46D2-8BD4-54657BFF4673}" type="presParOf" srcId="{504F1185-D59B-44C5-9097-FBB88AE072C1}" destId="{DFF39743-21D5-4765-AEED-FBF9ED5183F9}" srcOrd="3" destOrd="0" presId="urn:microsoft.com/office/officeart/2005/8/layout/venn1"/>
    <dgm:cxn modelId="{BF89EAF5-49E6-4A18-ACF1-F4E56B0A283D}" type="presParOf" srcId="{504F1185-D59B-44C5-9097-FBB88AE072C1}" destId="{CA12A175-8CEF-4E85-8C32-417C4B12F255}" srcOrd="4" destOrd="0" presId="urn:microsoft.com/office/officeart/2005/8/layout/venn1"/>
    <dgm:cxn modelId="{4D28E207-7039-4D44-A2F0-3FB1F6FB7C3E}" type="presParOf" srcId="{504F1185-D59B-44C5-9097-FBB88AE072C1}" destId="{DD753706-416F-4018-BAA7-E5DD9F39F8C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304CC-ACE1-45CA-8FA5-D07E4F78B8EB}" type="doc">
      <dgm:prSet loTypeId="urn:microsoft.com/office/officeart/2005/8/layout/venn1" loCatId="relationship" qsTypeId="urn:microsoft.com/office/officeart/2005/8/quickstyle/simple1" qsCatId="simple" csTypeId="urn:microsoft.com/office/officeart/2005/8/colors/colorful4" csCatId="colorful" phldr="1"/>
      <dgm:spPr/>
    </dgm:pt>
    <dgm:pt modelId="{40C95565-D390-41C1-92D1-B82BA2F594B5}">
      <dgm:prSet phldrT="[Text]" custT="1"/>
      <dgm:spPr/>
      <dgm:t>
        <a:bodyPr/>
        <a:lstStyle/>
        <a:p>
          <a:r>
            <a:rPr lang="en-US" sz="2400" dirty="0" smtClean="0"/>
            <a:t>Physical Symptoms/Diagnosis</a:t>
          </a:r>
        </a:p>
        <a:p>
          <a:r>
            <a:rPr lang="en-US" sz="2400" i="0" dirty="0" smtClean="0"/>
            <a:t>Medication Effects</a:t>
          </a:r>
        </a:p>
        <a:p>
          <a:r>
            <a:rPr lang="en-US" sz="2400" i="0" dirty="0" smtClean="0"/>
            <a:t>Stress Response</a:t>
          </a:r>
        </a:p>
        <a:p>
          <a:r>
            <a:rPr lang="en-US" sz="2400" i="0" dirty="0" smtClean="0"/>
            <a:t>Sleep</a:t>
          </a:r>
        </a:p>
        <a:p>
          <a:r>
            <a:rPr lang="en-US" sz="2400" i="0" dirty="0" smtClean="0"/>
            <a:t>Genes</a:t>
          </a:r>
          <a:endParaRPr lang="en-US" sz="2400" dirty="0"/>
        </a:p>
      </dgm:t>
    </dgm:pt>
    <dgm:pt modelId="{C0FC4C9D-E2A1-43BB-91F2-476F56354E17}" type="parTrans" cxnId="{7D00B23B-3FE7-47FD-B786-327ABEC42BBA}">
      <dgm:prSet/>
      <dgm:spPr/>
      <dgm:t>
        <a:bodyPr/>
        <a:lstStyle/>
        <a:p>
          <a:endParaRPr lang="en-US"/>
        </a:p>
      </dgm:t>
    </dgm:pt>
    <dgm:pt modelId="{1F148A54-FFAB-4D0E-91AC-39DC3F265624}" type="sibTrans" cxnId="{7D00B23B-3FE7-47FD-B786-327ABEC42BBA}">
      <dgm:prSet/>
      <dgm:spPr/>
      <dgm:t>
        <a:bodyPr/>
        <a:lstStyle/>
        <a:p>
          <a:endParaRPr lang="en-US"/>
        </a:p>
      </dgm:t>
    </dgm:pt>
    <dgm:pt modelId="{EC2EAC2E-46EC-44A1-9059-AC8575A62D9D}" type="pres">
      <dgm:prSet presAssocID="{BD5304CC-ACE1-45CA-8FA5-D07E4F78B8EB}" presName="compositeShape" presStyleCnt="0">
        <dgm:presLayoutVars>
          <dgm:chMax val="7"/>
          <dgm:dir/>
          <dgm:resizeHandles val="exact"/>
        </dgm:presLayoutVars>
      </dgm:prSet>
      <dgm:spPr/>
    </dgm:pt>
    <dgm:pt modelId="{07492529-4AAE-4854-A222-3670CAD449E8}" type="pres">
      <dgm:prSet presAssocID="{40C95565-D390-41C1-92D1-B82BA2F594B5}" presName="circ1TxSh" presStyleLbl="vennNode1" presStyleIdx="0" presStyleCnt="1" custScaleX="99954"/>
      <dgm:spPr/>
      <dgm:t>
        <a:bodyPr/>
        <a:lstStyle/>
        <a:p>
          <a:endParaRPr lang="en-US"/>
        </a:p>
      </dgm:t>
    </dgm:pt>
  </dgm:ptLst>
  <dgm:cxnLst>
    <dgm:cxn modelId="{7D00B23B-3FE7-47FD-B786-327ABEC42BBA}" srcId="{BD5304CC-ACE1-45CA-8FA5-D07E4F78B8EB}" destId="{40C95565-D390-41C1-92D1-B82BA2F594B5}" srcOrd="0" destOrd="0" parTransId="{C0FC4C9D-E2A1-43BB-91F2-476F56354E17}" sibTransId="{1F148A54-FFAB-4D0E-91AC-39DC3F265624}"/>
    <dgm:cxn modelId="{487038A7-D800-4085-BC44-A1ADE439B2C6}" type="presOf" srcId="{BD5304CC-ACE1-45CA-8FA5-D07E4F78B8EB}" destId="{EC2EAC2E-46EC-44A1-9059-AC8575A62D9D}" srcOrd="0" destOrd="0" presId="urn:microsoft.com/office/officeart/2005/8/layout/venn1"/>
    <dgm:cxn modelId="{C6E19046-89BD-4B0F-B1AE-200D9E995963}" type="presOf" srcId="{40C95565-D390-41C1-92D1-B82BA2F594B5}" destId="{07492529-4AAE-4854-A222-3670CAD449E8}" srcOrd="0" destOrd="0" presId="urn:microsoft.com/office/officeart/2005/8/layout/venn1"/>
    <dgm:cxn modelId="{0B56F0F0-5046-433B-A0D1-B5EF3239F5B3}" type="presParOf" srcId="{EC2EAC2E-46EC-44A1-9059-AC8575A62D9D}" destId="{07492529-4AAE-4854-A222-3670CAD449E8}"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887A4-C586-4BBF-99FD-F70FCB5C9620}" type="doc">
      <dgm:prSet loTypeId="urn:microsoft.com/office/officeart/2005/8/layout/venn1" loCatId="relationship" qsTypeId="urn:microsoft.com/office/officeart/2005/8/quickstyle/simple1" qsCatId="simple" csTypeId="urn:microsoft.com/office/officeart/2005/8/colors/colorful4" csCatId="colorful" phldr="1"/>
      <dgm:spPr/>
    </dgm:pt>
    <dgm:pt modelId="{33E816FF-DD28-4D5E-8DA8-A6161E82B93D}">
      <dgm:prSet phldrT="[Text]" custT="1"/>
      <dgm:spPr>
        <a:solidFill>
          <a:schemeClr val="accent5">
            <a:lumMod val="60000"/>
            <a:lumOff val="40000"/>
            <a:alpha val="83000"/>
          </a:schemeClr>
        </a:solidFill>
      </dgm:spPr>
      <dgm:t>
        <a:bodyPr/>
        <a:lstStyle/>
        <a:p>
          <a:r>
            <a:rPr lang="en-US" sz="2400" baseline="0" dirty="0" smtClean="0"/>
            <a:t>Family Relationships</a:t>
          </a:r>
        </a:p>
        <a:p>
          <a:r>
            <a:rPr lang="en-US" sz="2400" baseline="0" dirty="0" smtClean="0"/>
            <a:t>Peer Relationships</a:t>
          </a:r>
        </a:p>
        <a:p>
          <a:r>
            <a:rPr lang="en-US" sz="2400" baseline="0" dirty="0" smtClean="0"/>
            <a:t>School/Work</a:t>
          </a:r>
        </a:p>
        <a:p>
          <a:r>
            <a:rPr lang="en-US" sz="2400" baseline="0" dirty="0" smtClean="0"/>
            <a:t>External Stressors</a:t>
          </a:r>
        </a:p>
        <a:p>
          <a:endParaRPr lang="en-US" sz="1800" baseline="0" dirty="0"/>
        </a:p>
      </dgm:t>
    </dgm:pt>
    <dgm:pt modelId="{80C03C13-62D0-4E06-820F-E4A861CF1DB1}" type="parTrans" cxnId="{22F3E840-9652-44B2-85B5-B734377AF0C8}">
      <dgm:prSet/>
      <dgm:spPr/>
      <dgm:t>
        <a:bodyPr/>
        <a:lstStyle/>
        <a:p>
          <a:endParaRPr lang="en-US"/>
        </a:p>
      </dgm:t>
    </dgm:pt>
    <dgm:pt modelId="{6F2E8F8D-991F-4AA0-80E4-C992213766AA}" type="sibTrans" cxnId="{22F3E840-9652-44B2-85B5-B734377AF0C8}">
      <dgm:prSet/>
      <dgm:spPr/>
      <dgm:t>
        <a:bodyPr/>
        <a:lstStyle/>
        <a:p>
          <a:endParaRPr lang="en-US"/>
        </a:p>
      </dgm:t>
    </dgm:pt>
    <dgm:pt modelId="{E5E26C00-7A45-4776-A450-357FE377EE32}" type="pres">
      <dgm:prSet presAssocID="{291887A4-C586-4BBF-99FD-F70FCB5C9620}" presName="compositeShape" presStyleCnt="0">
        <dgm:presLayoutVars>
          <dgm:chMax val="7"/>
          <dgm:dir/>
          <dgm:resizeHandles val="exact"/>
        </dgm:presLayoutVars>
      </dgm:prSet>
      <dgm:spPr/>
    </dgm:pt>
    <dgm:pt modelId="{460A8D3C-09C2-4C53-B6F0-E8029BAD6A91}" type="pres">
      <dgm:prSet presAssocID="{33E816FF-DD28-4D5E-8DA8-A6161E82B93D}" presName="circ1TxSh" presStyleLbl="vennNode1" presStyleIdx="0" presStyleCnt="1"/>
      <dgm:spPr/>
      <dgm:t>
        <a:bodyPr/>
        <a:lstStyle/>
        <a:p>
          <a:endParaRPr lang="en-US"/>
        </a:p>
      </dgm:t>
    </dgm:pt>
  </dgm:ptLst>
  <dgm:cxnLst>
    <dgm:cxn modelId="{22F3E840-9652-44B2-85B5-B734377AF0C8}" srcId="{291887A4-C586-4BBF-99FD-F70FCB5C9620}" destId="{33E816FF-DD28-4D5E-8DA8-A6161E82B93D}" srcOrd="0" destOrd="0" parTransId="{80C03C13-62D0-4E06-820F-E4A861CF1DB1}" sibTransId="{6F2E8F8D-991F-4AA0-80E4-C992213766AA}"/>
    <dgm:cxn modelId="{7460E741-1CD6-4011-8FD0-5BA465A77198}" type="presOf" srcId="{291887A4-C586-4BBF-99FD-F70FCB5C9620}" destId="{E5E26C00-7A45-4776-A450-357FE377EE32}" srcOrd="0" destOrd="0" presId="urn:microsoft.com/office/officeart/2005/8/layout/venn1"/>
    <dgm:cxn modelId="{B3676FAF-35A6-44E1-84DC-E823A1683D6D}" type="presOf" srcId="{33E816FF-DD28-4D5E-8DA8-A6161E82B93D}" destId="{460A8D3C-09C2-4C53-B6F0-E8029BAD6A91}" srcOrd="0" destOrd="0" presId="urn:microsoft.com/office/officeart/2005/8/layout/venn1"/>
    <dgm:cxn modelId="{39A5FCDD-2697-4541-9B96-1B22B253544D}" type="presParOf" srcId="{E5E26C00-7A45-4776-A450-357FE377EE32}" destId="{460A8D3C-09C2-4C53-B6F0-E8029BAD6A91}"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6F61C94-E763-44FD-8125-3318AB381BF8}" type="doc">
      <dgm:prSet loTypeId="urn:microsoft.com/office/officeart/2005/8/layout/venn1" loCatId="relationship" qsTypeId="urn:microsoft.com/office/officeart/2005/8/quickstyle/simple1" qsCatId="simple" csTypeId="urn:microsoft.com/office/officeart/2005/8/colors/colorful4" csCatId="colorful" phldr="1"/>
      <dgm:spPr/>
    </dgm:pt>
    <dgm:pt modelId="{91BC03B4-0C5B-40D8-BDF7-F4F3244C8F87}">
      <dgm:prSet phldrT="[Text]" custT="1"/>
      <dgm:spPr>
        <a:solidFill>
          <a:srgbClr val="959DD7">
            <a:alpha val="97647"/>
          </a:srgbClr>
        </a:solidFill>
      </dgm:spPr>
      <dgm:t>
        <a:bodyPr/>
        <a:lstStyle/>
        <a:p>
          <a:endParaRPr lang="en-US" sz="1800" baseline="0" dirty="0" smtClean="0"/>
        </a:p>
        <a:p>
          <a:endParaRPr lang="en-US" sz="1800" baseline="0" dirty="0" smtClean="0"/>
        </a:p>
        <a:p>
          <a:r>
            <a:rPr lang="en-US" sz="2400" baseline="0" dirty="0" smtClean="0"/>
            <a:t>Anxiety/Depression</a:t>
          </a:r>
        </a:p>
        <a:p>
          <a:r>
            <a:rPr lang="en-US" sz="2400" baseline="0" dirty="0" smtClean="0"/>
            <a:t>Coping Style</a:t>
          </a:r>
        </a:p>
        <a:p>
          <a:r>
            <a:rPr lang="en-US" sz="2400" baseline="0" dirty="0" smtClean="0"/>
            <a:t>Internal Stressors </a:t>
          </a:r>
        </a:p>
        <a:p>
          <a:r>
            <a:rPr lang="en-US" sz="2400" baseline="0" dirty="0" smtClean="0"/>
            <a:t>Behavioral Problems</a:t>
          </a:r>
        </a:p>
        <a:p>
          <a:endParaRPr lang="en-US" sz="1800" baseline="0" dirty="0"/>
        </a:p>
      </dgm:t>
    </dgm:pt>
    <dgm:pt modelId="{2FE32281-9063-4AFE-A065-687F566F7776}" type="parTrans" cxnId="{87F6DA98-F62F-4E61-96ED-0E02B7F4B1B3}">
      <dgm:prSet/>
      <dgm:spPr/>
      <dgm:t>
        <a:bodyPr/>
        <a:lstStyle/>
        <a:p>
          <a:endParaRPr lang="en-US"/>
        </a:p>
      </dgm:t>
    </dgm:pt>
    <dgm:pt modelId="{B7C3ED58-D020-4B2E-A99B-297B9FC7E2DB}" type="sibTrans" cxnId="{87F6DA98-F62F-4E61-96ED-0E02B7F4B1B3}">
      <dgm:prSet/>
      <dgm:spPr/>
      <dgm:t>
        <a:bodyPr/>
        <a:lstStyle/>
        <a:p>
          <a:endParaRPr lang="en-US"/>
        </a:p>
      </dgm:t>
    </dgm:pt>
    <dgm:pt modelId="{BFED5008-2F8C-47C1-8697-E93227CD363F}" type="pres">
      <dgm:prSet presAssocID="{F6F61C94-E763-44FD-8125-3318AB381BF8}" presName="compositeShape" presStyleCnt="0">
        <dgm:presLayoutVars>
          <dgm:chMax val="7"/>
          <dgm:dir/>
          <dgm:resizeHandles val="exact"/>
        </dgm:presLayoutVars>
      </dgm:prSet>
      <dgm:spPr/>
    </dgm:pt>
    <dgm:pt modelId="{4A88445F-9D51-4948-A902-0225533E30B4}" type="pres">
      <dgm:prSet presAssocID="{91BC03B4-0C5B-40D8-BDF7-F4F3244C8F87}" presName="circ1TxSh" presStyleLbl="vennNode1" presStyleIdx="0" presStyleCnt="1"/>
      <dgm:spPr/>
      <dgm:t>
        <a:bodyPr/>
        <a:lstStyle/>
        <a:p>
          <a:endParaRPr lang="en-US"/>
        </a:p>
      </dgm:t>
    </dgm:pt>
  </dgm:ptLst>
  <dgm:cxnLst>
    <dgm:cxn modelId="{F8E2866C-58F4-49C3-ABB2-292AE28B6901}" type="presOf" srcId="{F6F61C94-E763-44FD-8125-3318AB381BF8}" destId="{BFED5008-2F8C-47C1-8697-E93227CD363F}" srcOrd="0" destOrd="0" presId="urn:microsoft.com/office/officeart/2005/8/layout/venn1"/>
    <dgm:cxn modelId="{2A3089E0-F6AF-4696-84E7-0A11EC4A5AA8}" type="presOf" srcId="{91BC03B4-0C5B-40D8-BDF7-F4F3244C8F87}" destId="{4A88445F-9D51-4948-A902-0225533E30B4}" srcOrd="0" destOrd="0" presId="urn:microsoft.com/office/officeart/2005/8/layout/venn1"/>
    <dgm:cxn modelId="{87F6DA98-F62F-4E61-96ED-0E02B7F4B1B3}" srcId="{F6F61C94-E763-44FD-8125-3318AB381BF8}" destId="{91BC03B4-0C5B-40D8-BDF7-F4F3244C8F87}" srcOrd="0" destOrd="0" parTransId="{2FE32281-9063-4AFE-A065-687F566F7776}" sibTransId="{B7C3ED58-D020-4B2E-A99B-297B9FC7E2DB}"/>
    <dgm:cxn modelId="{E4E12DF4-51B4-404D-A43F-CDE3580D487F}" type="presParOf" srcId="{BFED5008-2F8C-47C1-8697-E93227CD363F}" destId="{4A88445F-9D51-4948-A902-0225533E30B4}"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87C709-E894-435C-95A7-E8692AA4A014}" type="doc">
      <dgm:prSet loTypeId="urn:microsoft.com/office/officeart/2005/8/layout/venn1" loCatId="relationship" qsTypeId="urn:microsoft.com/office/officeart/2005/8/quickstyle/simple1" qsCatId="simple" csTypeId="urn:microsoft.com/office/officeart/2005/8/colors/colorful4" csCatId="colorful" phldr="1"/>
      <dgm:spPr/>
    </dgm:pt>
    <dgm:pt modelId="{47E1E423-FE26-40F1-B9F5-22B144389823}">
      <dgm:prSet phldrT="[Text]" custT="1"/>
      <dgm:spPr/>
      <dgm:t>
        <a:bodyPr/>
        <a:lstStyle/>
        <a:p>
          <a:r>
            <a:rPr lang="en-US" sz="1800" dirty="0" smtClean="0"/>
            <a:t>Biological/</a:t>
          </a:r>
          <a:br>
            <a:rPr lang="en-US" sz="1800" dirty="0" smtClean="0"/>
          </a:br>
          <a:r>
            <a:rPr lang="en-US" sz="1800" dirty="0" smtClean="0"/>
            <a:t>Physiological Processes</a:t>
          </a:r>
          <a:endParaRPr lang="en-US" sz="1800" dirty="0"/>
        </a:p>
      </dgm:t>
    </dgm:pt>
    <dgm:pt modelId="{58FD40FD-635F-476A-9D4B-1F060C9B4286}" type="parTrans" cxnId="{DE7A8C42-30EF-4EFB-90A6-A8668EA6B10F}">
      <dgm:prSet/>
      <dgm:spPr/>
      <dgm:t>
        <a:bodyPr/>
        <a:lstStyle/>
        <a:p>
          <a:endParaRPr lang="en-US"/>
        </a:p>
      </dgm:t>
    </dgm:pt>
    <dgm:pt modelId="{89162848-882A-4521-8426-06017A912A7F}" type="sibTrans" cxnId="{DE7A8C42-30EF-4EFB-90A6-A8668EA6B10F}">
      <dgm:prSet/>
      <dgm:spPr/>
      <dgm:t>
        <a:bodyPr/>
        <a:lstStyle/>
        <a:p>
          <a:endParaRPr lang="en-US"/>
        </a:p>
      </dgm:t>
    </dgm:pt>
    <dgm:pt modelId="{5E7DBF29-32EE-4711-A3DC-799855DA66C2}">
      <dgm:prSet phldrT="[Text]" custT="1"/>
      <dgm:spPr/>
      <dgm:t>
        <a:bodyPr/>
        <a:lstStyle/>
        <a:p>
          <a:r>
            <a:rPr lang="en-US" sz="1800" dirty="0" smtClean="0"/>
            <a:t>Psychological</a:t>
          </a:r>
          <a:r>
            <a:rPr lang="en-US" sz="1200" dirty="0" smtClean="0"/>
            <a:t> </a:t>
          </a:r>
          <a:r>
            <a:rPr lang="en-US" sz="1800" dirty="0" smtClean="0"/>
            <a:t>Characteristics/</a:t>
          </a:r>
          <a:br>
            <a:rPr lang="en-US" sz="1800" dirty="0" smtClean="0"/>
          </a:br>
          <a:r>
            <a:rPr lang="en-US" sz="1800" dirty="0" smtClean="0"/>
            <a:t>Processes</a:t>
          </a:r>
          <a:endParaRPr lang="en-US" sz="1800" dirty="0"/>
        </a:p>
      </dgm:t>
    </dgm:pt>
    <dgm:pt modelId="{BF4CAE55-064B-4CDD-9E8B-A8AD412C9F03}" type="parTrans" cxnId="{D7594873-5BAE-45A8-888F-0A07662190BE}">
      <dgm:prSet/>
      <dgm:spPr/>
      <dgm:t>
        <a:bodyPr/>
        <a:lstStyle/>
        <a:p>
          <a:endParaRPr lang="en-US"/>
        </a:p>
      </dgm:t>
    </dgm:pt>
    <dgm:pt modelId="{176F53BA-98E9-4405-B47B-775A9B68620B}" type="sibTrans" cxnId="{D7594873-5BAE-45A8-888F-0A07662190BE}">
      <dgm:prSet/>
      <dgm:spPr/>
      <dgm:t>
        <a:bodyPr/>
        <a:lstStyle/>
        <a:p>
          <a:endParaRPr lang="en-US"/>
        </a:p>
      </dgm:t>
    </dgm:pt>
    <dgm:pt modelId="{1BEEE8FB-7F53-4CE0-80B7-D819C0B4F943}">
      <dgm:prSet phldrT="[Text]" custT="1"/>
      <dgm:spPr/>
      <dgm:t>
        <a:bodyPr/>
        <a:lstStyle/>
        <a:p>
          <a:r>
            <a:rPr lang="en-US" sz="1800" dirty="0" smtClean="0"/>
            <a:t>Social Context</a:t>
          </a:r>
          <a:endParaRPr lang="en-US" sz="1800" dirty="0"/>
        </a:p>
      </dgm:t>
    </dgm:pt>
    <dgm:pt modelId="{C8A9ECFC-5FD4-44CA-A1BA-3352834BABBE}" type="parTrans" cxnId="{0396172D-53BA-4B2A-8261-A9315C8E13EA}">
      <dgm:prSet/>
      <dgm:spPr/>
      <dgm:t>
        <a:bodyPr/>
        <a:lstStyle/>
        <a:p>
          <a:endParaRPr lang="en-US"/>
        </a:p>
      </dgm:t>
    </dgm:pt>
    <dgm:pt modelId="{5DC7E15C-19BE-42C2-A4E5-3240B81F144E}" type="sibTrans" cxnId="{0396172D-53BA-4B2A-8261-A9315C8E13EA}">
      <dgm:prSet/>
      <dgm:spPr/>
      <dgm:t>
        <a:bodyPr/>
        <a:lstStyle/>
        <a:p>
          <a:endParaRPr lang="en-US"/>
        </a:p>
      </dgm:t>
    </dgm:pt>
    <dgm:pt modelId="{504F1185-D59B-44C5-9097-FBB88AE072C1}" type="pres">
      <dgm:prSet presAssocID="{1287C709-E894-435C-95A7-E8692AA4A014}" presName="compositeShape" presStyleCnt="0">
        <dgm:presLayoutVars>
          <dgm:chMax val="7"/>
          <dgm:dir/>
          <dgm:resizeHandles val="exact"/>
        </dgm:presLayoutVars>
      </dgm:prSet>
      <dgm:spPr/>
    </dgm:pt>
    <dgm:pt modelId="{86C468CC-AC92-4A25-A76A-626862BDA59A}" type="pres">
      <dgm:prSet presAssocID="{47E1E423-FE26-40F1-B9F5-22B144389823}" presName="circ1" presStyleLbl="vennNode1" presStyleIdx="0" presStyleCnt="3"/>
      <dgm:spPr/>
      <dgm:t>
        <a:bodyPr/>
        <a:lstStyle/>
        <a:p>
          <a:endParaRPr lang="en-US"/>
        </a:p>
      </dgm:t>
    </dgm:pt>
    <dgm:pt modelId="{670E3C7E-1A7B-4F80-A92A-2479C634AC14}" type="pres">
      <dgm:prSet presAssocID="{47E1E423-FE26-40F1-B9F5-22B144389823}" presName="circ1Tx" presStyleLbl="revTx" presStyleIdx="0" presStyleCnt="0">
        <dgm:presLayoutVars>
          <dgm:chMax val="0"/>
          <dgm:chPref val="0"/>
          <dgm:bulletEnabled val="1"/>
        </dgm:presLayoutVars>
      </dgm:prSet>
      <dgm:spPr/>
      <dgm:t>
        <a:bodyPr/>
        <a:lstStyle/>
        <a:p>
          <a:endParaRPr lang="en-US"/>
        </a:p>
      </dgm:t>
    </dgm:pt>
    <dgm:pt modelId="{8495AC23-0CC6-4AAB-BD0A-15C92B717332}" type="pres">
      <dgm:prSet presAssocID="{5E7DBF29-32EE-4711-A3DC-799855DA66C2}" presName="circ2" presStyleLbl="vennNode1" presStyleIdx="1" presStyleCnt="3"/>
      <dgm:spPr/>
      <dgm:t>
        <a:bodyPr/>
        <a:lstStyle/>
        <a:p>
          <a:endParaRPr lang="en-US"/>
        </a:p>
      </dgm:t>
    </dgm:pt>
    <dgm:pt modelId="{DFF39743-21D5-4765-AEED-FBF9ED5183F9}" type="pres">
      <dgm:prSet presAssocID="{5E7DBF29-32EE-4711-A3DC-799855DA66C2}" presName="circ2Tx" presStyleLbl="revTx" presStyleIdx="0" presStyleCnt="0">
        <dgm:presLayoutVars>
          <dgm:chMax val="0"/>
          <dgm:chPref val="0"/>
          <dgm:bulletEnabled val="1"/>
        </dgm:presLayoutVars>
      </dgm:prSet>
      <dgm:spPr/>
      <dgm:t>
        <a:bodyPr/>
        <a:lstStyle/>
        <a:p>
          <a:endParaRPr lang="en-US"/>
        </a:p>
      </dgm:t>
    </dgm:pt>
    <dgm:pt modelId="{CA12A175-8CEF-4E85-8C32-417C4B12F255}" type="pres">
      <dgm:prSet presAssocID="{1BEEE8FB-7F53-4CE0-80B7-D819C0B4F943}" presName="circ3" presStyleLbl="vennNode1" presStyleIdx="2" presStyleCnt="3"/>
      <dgm:spPr/>
      <dgm:t>
        <a:bodyPr/>
        <a:lstStyle/>
        <a:p>
          <a:endParaRPr lang="en-US"/>
        </a:p>
      </dgm:t>
    </dgm:pt>
    <dgm:pt modelId="{DD753706-416F-4018-BAA7-E5DD9F39F8CC}" type="pres">
      <dgm:prSet presAssocID="{1BEEE8FB-7F53-4CE0-80B7-D819C0B4F943}" presName="circ3Tx" presStyleLbl="revTx" presStyleIdx="0" presStyleCnt="0">
        <dgm:presLayoutVars>
          <dgm:chMax val="0"/>
          <dgm:chPref val="0"/>
          <dgm:bulletEnabled val="1"/>
        </dgm:presLayoutVars>
      </dgm:prSet>
      <dgm:spPr/>
      <dgm:t>
        <a:bodyPr/>
        <a:lstStyle/>
        <a:p>
          <a:endParaRPr lang="en-US"/>
        </a:p>
      </dgm:t>
    </dgm:pt>
  </dgm:ptLst>
  <dgm:cxnLst>
    <dgm:cxn modelId="{B5521FAF-80A4-47C4-A24C-EC2630B6ACA3}" type="presOf" srcId="{1287C709-E894-435C-95A7-E8692AA4A014}" destId="{504F1185-D59B-44C5-9097-FBB88AE072C1}" srcOrd="0" destOrd="0" presId="urn:microsoft.com/office/officeart/2005/8/layout/venn1"/>
    <dgm:cxn modelId="{AB03D921-BAB7-4D90-B244-FADC63404B27}" type="presOf" srcId="{47E1E423-FE26-40F1-B9F5-22B144389823}" destId="{670E3C7E-1A7B-4F80-A92A-2479C634AC14}" srcOrd="1" destOrd="0" presId="urn:microsoft.com/office/officeart/2005/8/layout/venn1"/>
    <dgm:cxn modelId="{78D39903-57E3-407E-BB1B-3B0369D46862}" type="presOf" srcId="{1BEEE8FB-7F53-4CE0-80B7-D819C0B4F943}" destId="{CA12A175-8CEF-4E85-8C32-417C4B12F255}" srcOrd="0" destOrd="0" presId="urn:microsoft.com/office/officeart/2005/8/layout/venn1"/>
    <dgm:cxn modelId="{DE7A8C42-30EF-4EFB-90A6-A8668EA6B10F}" srcId="{1287C709-E894-435C-95A7-E8692AA4A014}" destId="{47E1E423-FE26-40F1-B9F5-22B144389823}" srcOrd="0" destOrd="0" parTransId="{58FD40FD-635F-476A-9D4B-1F060C9B4286}" sibTransId="{89162848-882A-4521-8426-06017A912A7F}"/>
    <dgm:cxn modelId="{C82D1B7E-99F7-429B-ADDA-42E0D72CA50A}" type="presOf" srcId="{47E1E423-FE26-40F1-B9F5-22B144389823}" destId="{86C468CC-AC92-4A25-A76A-626862BDA59A}" srcOrd="0" destOrd="0" presId="urn:microsoft.com/office/officeart/2005/8/layout/venn1"/>
    <dgm:cxn modelId="{D7594873-5BAE-45A8-888F-0A07662190BE}" srcId="{1287C709-E894-435C-95A7-E8692AA4A014}" destId="{5E7DBF29-32EE-4711-A3DC-799855DA66C2}" srcOrd="1" destOrd="0" parTransId="{BF4CAE55-064B-4CDD-9E8B-A8AD412C9F03}" sibTransId="{176F53BA-98E9-4405-B47B-775A9B68620B}"/>
    <dgm:cxn modelId="{B1A06FA8-5E0D-42BD-BEF6-321287D7109B}" type="presOf" srcId="{5E7DBF29-32EE-4711-A3DC-799855DA66C2}" destId="{DFF39743-21D5-4765-AEED-FBF9ED5183F9}" srcOrd="1" destOrd="0" presId="urn:microsoft.com/office/officeart/2005/8/layout/venn1"/>
    <dgm:cxn modelId="{374E4C86-47CB-4895-BE95-EAFDE10B3F69}" type="presOf" srcId="{1BEEE8FB-7F53-4CE0-80B7-D819C0B4F943}" destId="{DD753706-416F-4018-BAA7-E5DD9F39F8CC}" srcOrd="1" destOrd="0" presId="urn:microsoft.com/office/officeart/2005/8/layout/venn1"/>
    <dgm:cxn modelId="{E5082F3E-3C0A-475A-A9B2-73D183ED31DA}" type="presOf" srcId="{5E7DBF29-32EE-4711-A3DC-799855DA66C2}" destId="{8495AC23-0CC6-4AAB-BD0A-15C92B717332}" srcOrd="0" destOrd="0" presId="urn:microsoft.com/office/officeart/2005/8/layout/venn1"/>
    <dgm:cxn modelId="{0396172D-53BA-4B2A-8261-A9315C8E13EA}" srcId="{1287C709-E894-435C-95A7-E8692AA4A014}" destId="{1BEEE8FB-7F53-4CE0-80B7-D819C0B4F943}" srcOrd="2" destOrd="0" parTransId="{C8A9ECFC-5FD4-44CA-A1BA-3352834BABBE}" sibTransId="{5DC7E15C-19BE-42C2-A4E5-3240B81F144E}"/>
    <dgm:cxn modelId="{DEBBEFE8-2C9C-4147-A91D-9B0E1F21EECA}" type="presParOf" srcId="{504F1185-D59B-44C5-9097-FBB88AE072C1}" destId="{86C468CC-AC92-4A25-A76A-626862BDA59A}" srcOrd="0" destOrd="0" presId="urn:microsoft.com/office/officeart/2005/8/layout/venn1"/>
    <dgm:cxn modelId="{B9E6C6A3-ED7D-4F72-B886-E6ED0481DF17}" type="presParOf" srcId="{504F1185-D59B-44C5-9097-FBB88AE072C1}" destId="{670E3C7E-1A7B-4F80-A92A-2479C634AC14}" srcOrd="1" destOrd="0" presId="urn:microsoft.com/office/officeart/2005/8/layout/venn1"/>
    <dgm:cxn modelId="{4EF5AB17-AF9D-456B-B63A-69A91CDB7AC8}" type="presParOf" srcId="{504F1185-D59B-44C5-9097-FBB88AE072C1}" destId="{8495AC23-0CC6-4AAB-BD0A-15C92B717332}" srcOrd="2" destOrd="0" presId="urn:microsoft.com/office/officeart/2005/8/layout/venn1"/>
    <dgm:cxn modelId="{801AD2FC-EC2F-4C8D-BC37-FAA7B00CD464}" type="presParOf" srcId="{504F1185-D59B-44C5-9097-FBB88AE072C1}" destId="{DFF39743-21D5-4765-AEED-FBF9ED5183F9}" srcOrd="3" destOrd="0" presId="urn:microsoft.com/office/officeart/2005/8/layout/venn1"/>
    <dgm:cxn modelId="{C6A92F17-C46C-44F8-8DEC-6CA85D7A3B69}" type="presParOf" srcId="{504F1185-D59B-44C5-9097-FBB88AE072C1}" destId="{CA12A175-8CEF-4E85-8C32-417C4B12F255}" srcOrd="4" destOrd="0" presId="urn:microsoft.com/office/officeart/2005/8/layout/venn1"/>
    <dgm:cxn modelId="{72733FAC-79DA-42B9-9364-891DE19E23A1}" type="presParOf" srcId="{504F1185-D59B-44C5-9097-FBB88AE072C1}" destId="{DD753706-416F-4018-BAA7-E5DD9F39F8C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468CC-AC92-4A25-A76A-626862BDA59A}">
      <dsp:nvSpPr>
        <dsp:cNvPr id="0" name=""/>
        <dsp:cNvSpPr/>
      </dsp:nvSpPr>
      <dsp:spPr>
        <a:xfrm>
          <a:off x="2766108" y="36757"/>
          <a:ext cx="2715577" cy="271557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Biological/</a:t>
          </a:r>
          <a:br>
            <a:rPr lang="en-US" sz="2000" kern="1200" dirty="0" smtClean="0"/>
          </a:br>
          <a:r>
            <a:rPr lang="en-US" sz="2000" kern="1200" dirty="0" smtClean="0"/>
            <a:t>Physiological Processes</a:t>
          </a:r>
          <a:endParaRPr lang="en-US" sz="2000" kern="1200" dirty="0"/>
        </a:p>
      </dsp:txBody>
      <dsp:txXfrm>
        <a:off x="3128185" y="511983"/>
        <a:ext cx="1991423" cy="1222010"/>
      </dsp:txXfrm>
    </dsp:sp>
    <dsp:sp modelId="{8495AC23-0CC6-4AAB-BD0A-15C92B717332}">
      <dsp:nvSpPr>
        <dsp:cNvPr id="0" name=""/>
        <dsp:cNvSpPr/>
      </dsp:nvSpPr>
      <dsp:spPr>
        <a:xfrm>
          <a:off x="3764173" y="1694359"/>
          <a:ext cx="2679189" cy="2794845"/>
        </a:xfrm>
        <a:prstGeom prst="ellipse">
          <a:avLst/>
        </a:prstGeom>
        <a:solidFill>
          <a:schemeClr val="accent4">
            <a:alpha val="50000"/>
            <a:hueOff val="4323187"/>
            <a:satOff val="6080"/>
            <a:lumOff val="-1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Psychological </a:t>
          </a:r>
        </a:p>
        <a:p>
          <a:pPr lvl="0" algn="ctr" defTabSz="889000">
            <a:lnSpc>
              <a:spcPct val="90000"/>
            </a:lnSpc>
            <a:spcBef>
              <a:spcPct val="0"/>
            </a:spcBef>
            <a:spcAft>
              <a:spcPct val="35000"/>
            </a:spcAft>
          </a:pPr>
          <a:r>
            <a:rPr lang="en-US" sz="2000" kern="1200" dirty="0" smtClean="0"/>
            <a:t>Traits/</a:t>
          </a:r>
          <a:br>
            <a:rPr lang="en-US" sz="2000" kern="1200" dirty="0" smtClean="0"/>
          </a:br>
          <a:r>
            <a:rPr lang="en-US" sz="2000" kern="1200" dirty="0" smtClean="0"/>
            <a:t>Processes</a:t>
          </a:r>
          <a:endParaRPr lang="en-US" sz="2000" kern="1200" dirty="0"/>
        </a:p>
      </dsp:txBody>
      <dsp:txXfrm>
        <a:off x="4583558" y="2416361"/>
        <a:ext cx="1607513" cy="1537165"/>
      </dsp:txXfrm>
    </dsp:sp>
    <dsp:sp modelId="{CA12A175-8CEF-4E85-8C32-417C4B12F255}">
      <dsp:nvSpPr>
        <dsp:cNvPr id="0" name=""/>
        <dsp:cNvSpPr/>
      </dsp:nvSpPr>
      <dsp:spPr>
        <a:xfrm>
          <a:off x="1786237" y="1733993"/>
          <a:ext cx="2715577" cy="2715577"/>
        </a:xfrm>
        <a:prstGeom prst="ellipse">
          <a:avLst/>
        </a:prstGeom>
        <a:solidFill>
          <a:schemeClr val="accent4">
            <a:alpha val="50000"/>
            <a:hueOff val="8646374"/>
            <a:satOff val="12160"/>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Social Context</a:t>
          </a:r>
          <a:endParaRPr lang="en-US" sz="2000" kern="1200" dirty="0"/>
        </a:p>
      </dsp:txBody>
      <dsp:txXfrm>
        <a:off x="2041954" y="2435517"/>
        <a:ext cx="1629346" cy="1493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92529-4AAE-4854-A222-3670CAD449E8}">
      <dsp:nvSpPr>
        <dsp:cNvPr id="0" name=""/>
        <dsp:cNvSpPr/>
      </dsp:nvSpPr>
      <dsp:spPr>
        <a:xfrm>
          <a:off x="1852859" y="0"/>
          <a:ext cx="4523881" cy="452596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Physical Symptoms/Diagnosis</a:t>
          </a:r>
        </a:p>
        <a:p>
          <a:pPr lvl="0" algn="ctr" defTabSz="1066800">
            <a:lnSpc>
              <a:spcPct val="90000"/>
            </a:lnSpc>
            <a:spcBef>
              <a:spcPct val="0"/>
            </a:spcBef>
            <a:spcAft>
              <a:spcPct val="35000"/>
            </a:spcAft>
          </a:pPr>
          <a:r>
            <a:rPr lang="en-US" sz="2400" i="0" kern="1200" dirty="0" smtClean="0"/>
            <a:t>Medication Effects</a:t>
          </a:r>
        </a:p>
        <a:p>
          <a:pPr lvl="0" algn="ctr" defTabSz="1066800">
            <a:lnSpc>
              <a:spcPct val="90000"/>
            </a:lnSpc>
            <a:spcBef>
              <a:spcPct val="0"/>
            </a:spcBef>
            <a:spcAft>
              <a:spcPct val="35000"/>
            </a:spcAft>
          </a:pPr>
          <a:r>
            <a:rPr lang="en-US" sz="2400" i="0" kern="1200" dirty="0" smtClean="0"/>
            <a:t>Stress Response</a:t>
          </a:r>
        </a:p>
        <a:p>
          <a:pPr lvl="0" algn="ctr" defTabSz="1066800">
            <a:lnSpc>
              <a:spcPct val="90000"/>
            </a:lnSpc>
            <a:spcBef>
              <a:spcPct val="0"/>
            </a:spcBef>
            <a:spcAft>
              <a:spcPct val="35000"/>
            </a:spcAft>
          </a:pPr>
          <a:r>
            <a:rPr lang="en-US" sz="2400" i="0" kern="1200" dirty="0" smtClean="0"/>
            <a:t>Sleep</a:t>
          </a:r>
        </a:p>
        <a:p>
          <a:pPr lvl="0" algn="ctr" defTabSz="1066800">
            <a:lnSpc>
              <a:spcPct val="90000"/>
            </a:lnSpc>
            <a:spcBef>
              <a:spcPct val="0"/>
            </a:spcBef>
            <a:spcAft>
              <a:spcPct val="35000"/>
            </a:spcAft>
          </a:pPr>
          <a:r>
            <a:rPr lang="en-US" sz="2400" i="0" kern="1200" dirty="0" smtClean="0"/>
            <a:t>Genes</a:t>
          </a:r>
          <a:endParaRPr lang="en-US" sz="2400" kern="1200" dirty="0"/>
        </a:p>
      </dsp:txBody>
      <dsp:txXfrm>
        <a:off x="2515366" y="662812"/>
        <a:ext cx="3198867" cy="3200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A8D3C-09C2-4C53-B6F0-E8029BAD6A91}">
      <dsp:nvSpPr>
        <dsp:cNvPr id="0" name=""/>
        <dsp:cNvSpPr/>
      </dsp:nvSpPr>
      <dsp:spPr>
        <a:xfrm>
          <a:off x="1851818" y="0"/>
          <a:ext cx="4525963" cy="4525963"/>
        </a:xfrm>
        <a:prstGeom prst="ellipse">
          <a:avLst/>
        </a:prstGeom>
        <a:solidFill>
          <a:schemeClr val="accent5">
            <a:lumMod val="60000"/>
            <a:lumOff val="40000"/>
            <a:alpha val="8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baseline="0" dirty="0" smtClean="0"/>
            <a:t>Family Relationships</a:t>
          </a:r>
        </a:p>
        <a:p>
          <a:pPr lvl="0" algn="ctr" defTabSz="1066800">
            <a:lnSpc>
              <a:spcPct val="90000"/>
            </a:lnSpc>
            <a:spcBef>
              <a:spcPct val="0"/>
            </a:spcBef>
            <a:spcAft>
              <a:spcPct val="35000"/>
            </a:spcAft>
          </a:pPr>
          <a:r>
            <a:rPr lang="en-US" sz="2400" kern="1200" baseline="0" dirty="0" smtClean="0"/>
            <a:t>Peer Relationships</a:t>
          </a:r>
        </a:p>
        <a:p>
          <a:pPr lvl="0" algn="ctr" defTabSz="1066800">
            <a:lnSpc>
              <a:spcPct val="90000"/>
            </a:lnSpc>
            <a:spcBef>
              <a:spcPct val="0"/>
            </a:spcBef>
            <a:spcAft>
              <a:spcPct val="35000"/>
            </a:spcAft>
          </a:pPr>
          <a:r>
            <a:rPr lang="en-US" sz="2400" kern="1200" baseline="0" dirty="0" smtClean="0"/>
            <a:t>School/Work</a:t>
          </a:r>
        </a:p>
        <a:p>
          <a:pPr lvl="0" algn="ctr" defTabSz="1066800">
            <a:lnSpc>
              <a:spcPct val="90000"/>
            </a:lnSpc>
            <a:spcBef>
              <a:spcPct val="0"/>
            </a:spcBef>
            <a:spcAft>
              <a:spcPct val="35000"/>
            </a:spcAft>
          </a:pPr>
          <a:r>
            <a:rPr lang="en-US" sz="2400" kern="1200" baseline="0" dirty="0" smtClean="0"/>
            <a:t>External Stressors</a:t>
          </a:r>
        </a:p>
        <a:p>
          <a:pPr lvl="0" algn="ctr" defTabSz="1066800">
            <a:lnSpc>
              <a:spcPct val="90000"/>
            </a:lnSpc>
            <a:spcBef>
              <a:spcPct val="0"/>
            </a:spcBef>
            <a:spcAft>
              <a:spcPct val="35000"/>
            </a:spcAft>
          </a:pPr>
          <a:endParaRPr lang="en-US" sz="1800" kern="1200" baseline="0" dirty="0"/>
        </a:p>
      </dsp:txBody>
      <dsp:txXfrm>
        <a:off x="2514630" y="662812"/>
        <a:ext cx="3200339" cy="32003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8445F-9D51-4948-A902-0225533E30B4}">
      <dsp:nvSpPr>
        <dsp:cNvPr id="0" name=""/>
        <dsp:cNvSpPr/>
      </dsp:nvSpPr>
      <dsp:spPr>
        <a:xfrm>
          <a:off x="1851818" y="0"/>
          <a:ext cx="4525963" cy="4525963"/>
        </a:xfrm>
        <a:prstGeom prst="ellipse">
          <a:avLst/>
        </a:prstGeom>
        <a:solidFill>
          <a:srgbClr val="959DD7">
            <a:alpha val="9764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baseline="0" dirty="0" smtClean="0"/>
        </a:p>
        <a:p>
          <a:pPr lvl="0" algn="ctr" defTabSz="800100">
            <a:lnSpc>
              <a:spcPct val="90000"/>
            </a:lnSpc>
            <a:spcBef>
              <a:spcPct val="0"/>
            </a:spcBef>
            <a:spcAft>
              <a:spcPct val="35000"/>
            </a:spcAft>
          </a:pPr>
          <a:endParaRPr lang="en-US" sz="1800" kern="1200" baseline="0" dirty="0" smtClean="0"/>
        </a:p>
        <a:p>
          <a:pPr lvl="0" algn="ctr" defTabSz="800100">
            <a:lnSpc>
              <a:spcPct val="90000"/>
            </a:lnSpc>
            <a:spcBef>
              <a:spcPct val="0"/>
            </a:spcBef>
            <a:spcAft>
              <a:spcPct val="35000"/>
            </a:spcAft>
          </a:pPr>
          <a:r>
            <a:rPr lang="en-US" sz="2400" kern="1200" baseline="0" dirty="0" smtClean="0"/>
            <a:t>Anxiety/Depression</a:t>
          </a:r>
        </a:p>
        <a:p>
          <a:pPr lvl="0" algn="ctr" defTabSz="800100">
            <a:lnSpc>
              <a:spcPct val="90000"/>
            </a:lnSpc>
            <a:spcBef>
              <a:spcPct val="0"/>
            </a:spcBef>
            <a:spcAft>
              <a:spcPct val="35000"/>
            </a:spcAft>
          </a:pPr>
          <a:r>
            <a:rPr lang="en-US" sz="2400" kern="1200" baseline="0" dirty="0" smtClean="0"/>
            <a:t>Coping Style</a:t>
          </a:r>
        </a:p>
        <a:p>
          <a:pPr lvl="0" algn="ctr" defTabSz="800100">
            <a:lnSpc>
              <a:spcPct val="90000"/>
            </a:lnSpc>
            <a:spcBef>
              <a:spcPct val="0"/>
            </a:spcBef>
            <a:spcAft>
              <a:spcPct val="35000"/>
            </a:spcAft>
          </a:pPr>
          <a:r>
            <a:rPr lang="en-US" sz="2400" kern="1200" baseline="0" dirty="0" smtClean="0"/>
            <a:t>Internal Stressors </a:t>
          </a:r>
        </a:p>
        <a:p>
          <a:pPr lvl="0" algn="ctr" defTabSz="800100">
            <a:lnSpc>
              <a:spcPct val="90000"/>
            </a:lnSpc>
            <a:spcBef>
              <a:spcPct val="0"/>
            </a:spcBef>
            <a:spcAft>
              <a:spcPct val="35000"/>
            </a:spcAft>
          </a:pPr>
          <a:r>
            <a:rPr lang="en-US" sz="2400" kern="1200" baseline="0" dirty="0" smtClean="0"/>
            <a:t>Behavioral Problems</a:t>
          </a:r>
        </a:p>
        <a:p>
          <a:pPr lvl="0" algn="ctr" defTabSz="800100">
            <a:lnSpc>
              <a:spcPct val="90000"/>
            </a:lnSpc>
            <a:spcBef>
              <a:spcPct val="0"/>
            </a:spcBef>
            <a:spcAft>
              <a:spcPct val="35000"/>
            </a:spcAft>
          </a:pPr>
          <a:endParaRPr lang="en-US" sz="1800" kern="1200" baseline="0" dirty="0"/>
        </a:p>
      </dsp:txBody>
      <dsp:txXfrm>
        <a:off x="2514630" y="662812"/>
        <a:ext cx="3200339" cy="32003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468CC-AC92-4A25-A76A-626862BDA59A}">
      <dsp:nvSpPr>
        <dsp:cNvPr id="0" name=""/>
        <dsp:cNvSpPr/>
      </dsp:nvSpPr>
      <dsp:spPr>
        <a:xfrm>
          <a:off x="2757011" y="56574"/>
          <a:ext cx="2715577" cy="271557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Biological/</a:t>
          </a:r>
          <a:br>
            <a:rPr lang="en-US" sz="1800" kern="1200" dirty="0" smtClean="0"/>
          </a:br>
          <a:r>
            <a:rPr lang="en-US" sz="1800" kern="1200" dirty="0" smtClean="0"/>
            <a:t>Physiological Processes</a:t>
          </a:r>
          <a:endParaRPr lang="en-US" sz="1800" kern="1200" dirty="0"/>
        </a:p>
      </dsp:txBody>
      <dsp:txXfrm>
        <a:off x="3119088" y="531800"/>
        <a:ext cx="1991423" cy="1222010"/>
      </dsp:txXfrm>
    </dsp:sp>
    <dsp:sp modelId="{8495AC23-0CC6-4AAB-BD0A-15C92B717332}">
      <dsp:nvSpPr>
        <dsp:cNvPr id="0" name=""/>
        <dsp:cNvSpPr/>
      </dsp:nvSpPr>
      <dsp:spPr>
        <a:xfrm>
          <a:off x="3736882" y="1753810"/>
          <a:ext cx="2715577" cy="2715577"/>
        </a:xfrm>
        <a:prstGeom prst="ellipse">
          <a:avLst/>
        </a:prstGeom>
        <a:solidFill>
          <a:schemeClr val="accent4">
            <a:alpha val="50000"/>
            <a:hueOff val="4323187"/>
            <a:satOff val="6080"/>
            <a:lumOff val="-1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Psychological</a:t>
          </a:r>
          <a:r>
            <a:rPr lang="en-US" sz="1200" kern="1200" dirty="0" smtClean="0"/>
            <a:t> </a:t>
          </a:r>
          <a:r>
            <a:rPr lang="en-US" sz="1800" kern="1200" dirty="0" smtClean="0"/>
            <a:t>Characteristics/</a:t>
          </a:r>
          <a:br>
            <a:rPr lang="en-US" sz="1800" kern="1200" dirty="0" smtClean="0"/>
          </a:br>
          <a:r>
            <a:rPr lang="en-US" sz="1800" kern="1200" dirty="0" smtClean="0"/>
            <a:t>Processes</a:t>
          </a:r>
          <a:endParaRPr lang="en-US" sz="1800" kern="1200" dirty="0"/>
        </a:p>
      </dsp:txBody>
      <dsp:txXfrm>
        <a:off x="4567396" y="2455334"/>
        <a:ext cx="1629346" cy="1493567"/>
      </dsp:txXfrm>
    </dsp:sp>
    <dsp:sp modelId="{CA12A175-8CEF-4E85-8C32-417C4B12F255}">
      <dsp:nvSpPr>
        <dsp:cNvPr id="0" name=""/>
        <dsp:cNvSpPr/>
      </dsp:nvSpPr>
      <dsp:spPr>
        <a:xfrm>
          <a:off x="1777140" y="1753810"/>
          <a:ext cx="2715577" cy="2715577"/>
        </a:xfrm>
        <a:prstGeom prst="ellipse">
          <a:avLst/>
        </a:prstGeom>
        <a:solidFill>
          <a:schemeClr val="accent4">
            <a:alpha val="50000"/>
            <a:hueOff val="8646374"/>
            <a:satOff val="12160"/>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Social Context</a:t>
          </a:r>
          <a:endParaRPr lang="en-US" sz="1800" kern="1200" dirty="0"/>
        </a:p>
      </dsp:txBody>
      <dsp:txXfrm>
        <a:off x="2032857" y="2455334"/>
        <a:ext cx="1629346" cy="14935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35B6002-EF39-4CE9-B17F-BC6C31E7A6D9}" type="datetimeFigureOut">
              <a:rPr lang="en-US" smtClean="0"/>
              <a:t>12/10/18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5200429-C129-48BE-A6FA-A2024B6C3F09}" type="slidenum">
              <a:rPr lang="en-US" smtClean="0"/>
              <a:t>‹#›</a:t>
            </a:fld>
            <a:endParaRPr lang="en-US" dirty="0"/>
          </a:p>
        </p:txBody>
      </p:sp>
    </p:spTree>
    <p:extLst>
      <p:ext uri="{BB962C8B-B14F-4D97-AF65-F5344CB8AC3E}">
        <p14:creationId xmlns:p14="http://schemas.microsoft.com/office/powerpoint/2010/main" val="3937576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374326-AD78-4E67-8599-BA8A5604D89A}" type="datetimeFigureOut">
              <a:rPr lang="en-US" smtClean="0"/>
              <a:t>12/10/18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E8EB8B-B78C-4FCA-B737-0D9226F57ED2}" type="slidenum">
              <a:rPr lang="en-US" smtClean="0"/>
              <a:t>‹#›</a:t>
            </a:fld>
            <a:endParaRPr lang="en-US" dirty="0"/>
          </a:p>
        </p:txBody>
      </p:sp>
    </p:spTree>
    <p:extLst>
      <p:ext uri="{BB962C8B-B14F-4D97-AF65-F5344CB8AC3E}">
        <p14:creationId xmlns:p14="http://schemas.microsoft.com/office/powerpoint/2010/main" val="222933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a:t>
            </a:fld>
            <a:endParaRPr lang="en-US" dirty="0"/>
          </a:p>
        </p:txBody>
      </p:sp>
    </p:spTree>
    <p:extLst>
      <p:ext uri="{BB962C8B-B14F-4D97-AF65-F5344CB8AC3E}">
        <p14:creationId xmlns:p14="http://schemas.microsoft.com/office/powerpoint/2010/main" val="3632220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11</a:t>
            </a:fld>
            <a:endParaRPr lang="en-US" dirty="0"/>
          </a:p>
        </p:txBody>
      </p:sp>
    </p:spTree>
    <p:extLst>
      <p:ext uri="{BB962C8B-B14F-4D97-AF65-F5344CB8AC3E}">
        <p14:creationId xmlns:p14="http://schemas.microsoft.com/office/powerpoint/2010/main" val="40541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Psychiatrist v. psychologist or LCSW or LPC</a:t>
            </a:r>
          </a:p>
          <a:p>
            <a:endParaRPr lang="en-US" dirty="0" smtClean="0"/>
          </a:p>
          <a:p>
            <a:endParaRPr lang="en-US" dirty="0" smtClean="0"/>
          </a:p>
          <a:p>
            <a:r>
              <a:rPr lang="en-US" dirty="0" smtClean="0"/>
              <a:t>The psychologist’s role is not always exclusive</a:t>
            </a:r>
            <a:r>
              <a:rPr lang="en-US" baseline="0" dirty="0" smtClean="0"/>
              <a:t> to the social and psychological contexts. Some of the areas of overlap. For example, sleep assessment/intervention is a particularly appropriate area for psychologists to practice.</a:t>
            </a:r>
          </a:p>
          <a:p>
            <a:r>
              <a:rPr lang="en-US" baseline="0" dirty="0" smtClean="0"/>
              <a:t>Patient/family education is often an ongoing endeavor.</a:t>
            </a:r>
          </a:p>
          <a:p>
            <a:pPr marL="174708" indent="-174708">
              <a:buFont typeface="Arial" panose="020B0604020202020204" pitchFamily="34" charset="0"/>
              <a:buChar char="•"/>
            </a:pPr>
            <a:r>
              <a:rPr lang="en-US" baseline="0" dirty="0" smtClean="0"/>
              <a:t>Relation between health and psychological/social factors</a:t>
            </a:r>
          </a:p>
          <a:p>
            <a:pPr marL="174708" indent="-174708">
              <a:buFont typeface="Arial" panose="020B0604020202020204" pitchFamily="34" charset="0"/>
              <a:buChar char="•"/>
            </a:pPr>
            <a:r>
              <a:rPr lang="en-US" baseline="0" dirty="0" smtClean="0"/>
              <a:t>Basic tools for relaxation (beneficial both physiologically and psychologically)</a:t>
            </a:r>
          </a:p>
          <a:p>
            <a:pPr marL="174708" indent="-174708">
              <a:buFont typeface="Arial" panose="020B0604020202020204" pitchFamily="34" charset="0"/>
              <a:buChar char="•"/>
            </a:pPr>
            <a:r>
              <a:rPr lang="en-US" baseline="0" dirty="0" smtClean="0"/>
              <a:t>Impact of anxiety/depression/stress on pain and vice versa</a:t>
            </a:r>
          </a:p>
          <a:p>
            <a:pPr marL="174708" indent="-174708">
              <a:buFont typeface="Arial" panose="020B0604020202020204" pitchFamily="34" charset="0"/>
              <a:buChar char="•"/>
            </a:pPr>
            <a:r>
              <a:rPr lang="en-US" baseline="0" dirty="0" smtClean="0"/>
              <a:t>Importance of sleep</a:t>
            </a:r>
          </a:p>
          <a:p>
            <a:r>
              <a:rPr lang="en-US" baseline="0" dirty="0" smtClean="0"/>
              <a:t>Multidisciplinary collaboration - - dualism is problematic, regardless of which “side” is excluded. Treatment that fails to consider biological/physiological processes is no more grounded in the biopsychosocial model than is treatment than fails to take social contextual and psychological factors into account.</a:t>
            </a:r>
          </a:p>
          <a:p>
            <a:r>
              <a:rPr lang="en-US" baseline="0" dirty="0" smtClean="0"/>
              <a:t>Patient/family intervention: lots of evidence for CBT, with both individual and family based approaches being explored. </a:t>
            </a:r>
          </a:p>
        </p:txBody>
      </p:sp>
      <p:sp>
        <p:nvSpPr>
          <p:cNvPr id="4" name="Slide Number Placeholder 3"/>
          <p:cNvSpPr>
            <a:spLocks noGrp="1"/>
          </p:cNvSpPr>
          <p:nvPr>
            <p:ph type="sldNum" sz="quarter" idx="10"/>
          </p:nvPr>
        </p:nvSpPr>
        <p:spPr/>
        <p:txBody>
          <a:bodyPr/>
          <a:lstStyle/>
          <a:p>
            <a:fld id="{E248BECC-E84A-4F66-B257-40F8B6EB44DB}" type="slidenum">
              <a:rPr lang="en-US" smtClean="0"/>
              <a:t>12</a:t>
            </a:fld>
            <a:endParaRPr lang="en-US"/>
          </a:p>
        </p:txBody>
      </p:sp>
    </p:spTree>
    <p:extLst>
      <p:ext uri="{BB962C8B-B14F-4D97-AF65-F5344CB8AC3E}">
        <p14:creationId xmlns:p14="http://schemas.microsoft.com/office/powerpoint/2010/main" val="493014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13</a:t>
            </a:fld>
            <a:endParaRPr lang="en-US" dirty="0"/>
          </a:p>
        </p:txBody>
      </p:sp>
    </p:spTree>
    <p:extLst>
      <p:ext uri="{BB962C8B-B14F-4D97-AF65-F5344CB8AC3E}">
        <p14:creationId xmlns:p14="http://schemas.microsoft.com/office/powerpoint/2010/main" val="162884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15</a:t>
            </a:fld>
            <a:endParaRPr lang="en-US" dirty="0"/>
          </a:p>
        </p:txBody>
      </p:sp>
    </p:spTree>
    <p:extLst>
      <p:ext uri="{BB962C8B-B14F-4D97-AF65-F5344CB8AC3E}">
        <p14:creationId xmlns:p14="http://schemas.microsoft.com/office/powerpoint/2010/main" val="3150231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American Psychological Association tells us that resilience is a process- - specifically, a process of adapting well despite adversity. </a:t>
            </a:r>
          </a:p>
          <a:p>
            <a:endParaRPr lang="en-US" baseline="0" dirty="0" smtClean="0"/>
          </a:p>
          <a:p>
            <a:r>
              <a:rPr lang="en-US" baseline="0" dirty="0" smtClean="0"/>
              <a:t>Resilience doesn’t mean everyone excels in every area, or that everyone reaches some set standard. Resilience means that adversity shapes, rather than defines, the individual.    </a:t>
            </a:r>
          </a:p>
          <a:p>
            <a:r>
              <a:rPr lang="en-US" i="1" baseline="0" dirty="0" smtClean="0"/>
              <a:t>.</a:t>
            </a:r>
            <a:endParaRPr lang="en-US" baseline="0" dirty="0" smtClean="0"/>
          </a:p>
          <a:p>
            <a:r>
              <a:rPr lang="en-US" baseline="0" dirty="0" smtClean="0"/>
              <a:t>Today, I want to share with you some research and clinical observations about risk and resilience in youth with functional GI disorders. </a:t>
            </a:r>
          </a:p>
          <a:p>
            <a:endParaRPr lang="en-US" baseline="0" dirty="0" smtClean="0"/>
          </a:p>
          <a:p>
            <a:endParaRPr lang="en-US" baseline="0" dirty="0" smtClean="0"/>
          </a:p>
          <a:p>
            <a:endParaRPr lang="en-US" baseline="0" dirty="0" smtClean="0"/>
          </a:p>
          <a:p>
            <a:endParaRPr lang="en-US" baseline="0" dirty="0" smtClean="0"/>
          </a:p>
          <a:p>
            <a:r>
              <a:rPr lang="en-US" i="1" baseline="0" dirty="0" smtClean="0"/>
              <a:t>Refs. </a:t>
            </a:r>
          </a:p>
          <a:p>
            <a:endParaRPr lang="en-US" i="1" baseline="0" dirty="0" smtClean="0"/>
          </a:p>
          <a:p>
            <a:pPr marL="0" indent="0">
              <a:buNone/>
            </a:pPr>
            <a:r>
              <a:rPr lang="en-US" sz="1200" i="1" dirty="0" smtClean="0"/>
              <a:t>1. American Psychological Association. (2014). The road to resilience. Washington, DC: American Psychological Association. </a:t>
            </a:r>
          </a:p>
          <a:p>
            <a:pPr marL="0" indent="0">
              <a:buNone/>
            </a:pPr>
            <a:endParaRPr lang="en-US" sz="1200" i="1" dirty="0" smtClean="0"/>
          </a:p>
          <a:p>
            <a:pPr marL="0" indent="0">
              <a:buNone/>
            </a:pPr>
            <a:r>
              <a:rPr lang="en-US" sz="1200" i="1" dirty="0" smtClean="0"/>
              <a:t>2. Hilliard, M.E., </a:t>
            </a:r>
            <a:r>
              <a:rPr lang="en-US" sz="1200" i="1" dirty="0" err="1" smtClean="0"/>
              <a:t>McQuaid</a:t>
            </a:r>
            <a:r>
              <a:rPr lang="en-US" sz="1200" i="1" dirty="0" smtClean="0"/>
              <a:t>, E.L., Nabors, L. &amp; Hood, K.K. (2015) Resilience in youth and families living with pediatric health and developmental conditions: Introduction to the special issue on resilience. Journal of Pediatric Psychology, 40(9), 835-839.</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F7263B-3695-4A96-82E2-D10980D2C0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8640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18</a:t>
            </a:fld>
            <a:endParaRPr lang="en-US" dirty="0"/>
          </a:p>
        </p:txBody>
      </p:sp>
    </p:spTree>
    <p:extLst>
      <p:ext uri="{BB962C8B-B14F-4D97-AF65-F5344CB8AC3E}">
        <p14:creationId xmlns:p14="http://schemas.microsoft.com/office/powerpoint/2010/main" val="106142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55650" indent="-290513" eaLnBrk="0" hangingPunct="0">
              <a:spcBef>
                <a:spcPct val="30000"/>
              </a:spcBef>
              <a:defRPr sz="1200">
                <a:solidFill>
                  <a:schemeClr val="tx1"/>
                </a:solidFill>
                <a:latin typeface="Arial" panose="020B0604020202020204" pitchFamily="34" charset="0"/>
              </a:defRPr>
            </a:lvl2pPr>
            <a:lvl3pPr marL="1163638" indent="-231775" eaLnBrk="0" hangingPunct="0">
              <a:spcBef>
                <a:spcPct val="30000"/>
              </a:spcBef>
              <a:defRPr sz="1200">
                <a:solidFill>
                  <a:schemeClr val="tx1"/>
                </a:solidFill>
                <a:latin typeface="Arial" panose="020B0604020202020204" pitchFamily="34" charset="0"/>
              </a:defRPr>
            </a:lvl3pPr>
            <a:lvl4pPr marL="1630363" indent="-231775" eaLnBrk="0" hangingPunct="0">
              <a:spcBef>
                <a:spcPct val="30000"/>
              </a:spcBef>
              <a:defRPr sz="1200">
                <a:solidFill>
                  <a:schemeClr val="tx1"/>
                </a:solidFill>
                <a:latin typeface="Arial" panose="020B0604020202020204" pitchFamily="34" charset="0"/>
              </a:defRPr>
            </a:lvl4pPr>
            <a:lvl5pPr marL="2095500" indent="-231775" eaLnBrk="0" hangingPunct="0">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283E220-9E79-4480-9EC8-074656E0B54C}"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254072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E8EB8B-B78C-4FCA-B737-0D9226F57ED2}" type="slidenum">
              <a:rPr lang="en-US" smtClean="0"/>
              <a:t>20</a:t>
            </a:fld>
            <a:endParaRPr lang="en-US" dirty="0"/>
          </a:p>
        </p:txBody>
      </p:sp>
    </p:spTree>
    <p:extLst>
      <p:ext uri="{BB962C8B-B14F-4D97-AF65-F5344CB8AC3E}">
        <p14:creationId xmlns:p14="http://schemas.microsoft.com/office/powerpoint/2010/main" val="395602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21</a:t>
            </a:fld>
            <a:endParaRPr lang="en-US" dirty="0"/>
          </a:p>
        </p:txBody>
      </p:sp>
    </p:spTree>
    <p:extLst>
      <p:ext uri="{BB962C8B-B14F-4D97-AF65-F5344CB8AC3E}">
        <p14:creationId xmlns:p14="http://schemas.microsoft.com/office/powerpoint/2010/main" val="106033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a:t>
            </a:r>
            <a:r>
              <a:rPr lang="en-US" baseline="0" dirty="0" smtClean="0"/>
              <a:t> is ultimately a</a:t>
            </a:r>
            <a:r>
              <a:rPr lang="en-US" dirty="0" smtClean="0"/>
              <a:t>ttributed</a:t>
            </a:r>
            <a:r>
              <a:rPr lang="en-US" baseline="0" dirty="0" smtClean="0"/>
              <a:t> to psychiatrist </a:t>
            </a:r>
            <a:r>
              <a:rPr lang="en-US" baseline="0" dirty="0" err="1" smtClean="0"/>
              <a:t>Geoge</a:t>
            </a:r>
            <a:r>
              <a:rPr lang="en-US" baseline="0" dirty="0" smtClean="0"/>
              <a:t> Engel (1977) – initial paper challenging traditional biomedical model</a:t>
            </a:r>
          </a:p>
        </p:txBody>
      </p:sp>
      <p:sp>
        <p:nvSpPr>
          <p:cNvPr id="4" name="Slide Number Placeholder 3"/>
          <p:cNvSpPr>
            <a:spLocks noGrp="1"/>
          </p:cNvSpPr>
          <p:nvPr>
            <p:ph type="sldNum" sz="quarter" idx="10"/>
          </p:nvPr>
        </p:nvSpPr>
        <p:spPr/>
        <p:txBody>
          <a:bodyPr/>
          <a:lstStyle/>
          <a:p>
            <a:fld id="{E248BECC-E84A-4F66-B257-40F8B6EB44DB}" type="slidenum">
              <a:rPr lang="en-US" smtClean="0"/>
              <a:t>3</a:t>
            </a:fld>
            <a:endParaRPr lang="en-US"/>
          </a:p>
        </p:txBody>
      </p:sp>
    </p:spTree>
    <p:extLst>
      <p:ext uri="{BB962C8B-B14F-4D97-AF65-F5344CB8AC3E}">
        <p14:creationId xmlns:p14="http://schemas.microsoft.com/office/powerpoint/2010/main" val="400544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Among the biological and physiological processes currently included in the biopsychosocial model are, of course, the physical symptoms the individual reports. Some of these are objectively measurable; others are reports of subjective state (including pain, nausea, etc.). The manner in which symptoms and diagnosis are presented to the family can be strongly associated with psychological characteristics/processes, especially beliefs about source/nature/treatability of pain.</a:t>
            </a:r>
          </a:p>
          <a:p>
            <a:endParaRPr lang="en-US" baseline="0" dirty="0" smtClean="0"/>
          </a:p>
          <a:p>
            <a:r>
              <a:rPr lang="en-US" baseline="0" dirty="0" smtClean="0"/>
              <a:t>Medications may impact some aspects of the individual’s symptoms or produce side effects (i.e., other physical symptoms). </a:t>
            </a:r>
          </a:p>
          <a:p>
            <a:endParaRPr lang="en-US" dirty="0" smtClean="0"/>
          </a:p>
          <a:p>
            <a:r>
              <a:rPr lang="en-US" dirty="0" smtClean="0"/>
              <a:t>Neuroendocrine</a:t>
            </a:r>
            <a:r>
              <a:rPr lang="en-US" baseline="0" dirty="0" smtClean="0"/>
              <a:t> activity includes activation of the HPA axis (Hypothalamic-Pituitary-Adrenocortical system), which produces cortisol, a so – called “stress hormone”. Under conditions of “</a:t>
            </a:r>
            <a:r>
              <a:rPr lang="en-US" baseline="0" dirty="0" err="1" smtClean="0"/>
              <a:t>allostatic</a:t>
            </a:r>
            <a:r>
              <a:rPr lang="en-US" baseline="0" dirty="0" smtClean="0"/>
              <a:t> load” (i.e., stress), HPA function can become </a:t>
            </a:r>
            <a:r>
              <a:rPr lang="en-US" baseline="0" dirty="0" err="1" smtClean="0"/>
              <a:t>dysregulated</a:t>
            </a:r>
            <a:r>
              <a:rPr lang="en-US" baseline="0" dirty="0" smtClean="0"/>
              <a:t>.</a:t>
            </a:r>
          </a:p>
          <a:p>
            <a:r>
              <a:rPr lang="en-US" u="sng" baseline="0" dirty="0" smtClean="0"/>
              <a:t>Why Zebras Don’t Get Ulcers</a:t>
            </a:r>
            <a:r>
              <a:rPr lang="en-US" u="none" baseline="0" dirty="0" smtClean="0"/>
              <a:t> (</a:t>
            </a:r>
            <a:r>
              <a:rPr lang="en-US" u="none" baseline="0" dirty="0" err="1" smtClean="0"/>
              <a:t>Sapolsky</a:t>
            </a:r>
            <a:r>
              <a:rPr lang="en-US" u="none" baseline="0" dirty="0" smtClean="0"/>
              <a:t>) – now in 3</a:t>
            </a:r>
            <a:r>
              <a:rPr lang="en-US" u="none" baseline="30000" dirty="0" smtClean="0"/>
              <a:t>rd</a:t>
            </a:r>
            <a:r>
              <a:rPr lang="en-US" u="none" baseline="0" dirty="0" smtClean="0"/>
              <a:t> edition</a:t>
            </a:r>
          </a:p>
          <a:p>
            <a:endParaRPr lang="en-US" u="none" baseline="0" dirty="0" smtClean="0"/>
          </a:p>
          <a:p>
            <a:r>
              <a:rPr lang="en-US" u="none" baseline="0" dirty="0" smtClean="0"/>
              <a:t>Aspects of central nervous system (CNS) function that have been implicated in chronic pain include any number of </a:t>
            </a:r>
            <a:r>
              <a:rPr lang="en-US" dirty="0"/>
              <a:t>imbalances of a variety of neurotransmitters, neuromodulators, and their receptors.</a:t>
            </a:r>
            <a:endParaRPr lang="en-US" u="sng" baseline="0" dirty="0" smtClean="0"/>
          </a:p>
          <a:p>
            <a:endParaRPr lang="en-US" baseline="0" dirty="0" smtClean="0"/>
          </a:p>
          <a:p>
            <a:r>
              <a:rPr lang="en-US" baseline="0" dirty="0" smtClean="0"/>
              <a:t>Sleep </a:t>
            </a:r>
          </a:p>
          <a:p>
            <a:endParaRPr lang="en-US" baseline="0" dirty="0" smtClean="0"/>
          </a:p>
          <a:p>
            <a:r>
              <a:rPr lang="en-US" baseline="0" dirty="0" smtClean="0"/>
              <a:t>Importantly, genes can modulate all of the above.</a:t>
            </a:r>
            <a:endParaRPr lang="en-US" dirty="0"/>
          </a:p>
        </p:txBody>
      </p:sp>
      <p:sp>
        <p:nvSpPr>
          <p:cNvPr id="4" name="Slide Number Placeholder 3"/>
          <p:cNvSpPr>
            <a:spLocks noGrp="1"/>
          </p:cNvSpPr>
          <p:nvPr>
            <p:ph type="sldNum" sz="quarter" idx="10"/>
          </p:nvPr>
        </p:nvSpPr>
        <p:spPr/>
        <p:txBody>
          <a:bodyPr/>
          <a:lstStyle/>
          <a:p>
            <a:fld id="{E248BECC-E84A-4F66-B257-40F8B6EB44DB}" type="slidenum">
              <a:rPr lang="en-US" smtClean="0"/>
              <a:t>4</a:t>
            </a:fld>
            <a:endParaRPr lang="en-US"/>
          </a:p>
        </p:txBody>
      </p:sp>
    </p:spTree>
    <p:extLst>
      <p:ext uri="{BB962C8B-B14F-4D97-AF65-F5344CB8AC3E}">
        <p14:creationId xmlns:p14="http://schemas.microsoft.com/office/powerpoint/2010/main" val="391442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248BECC-E84A-4F66-B257-40F8B6EB44DB}" type="slidenum">
              <a:rPr lang="en-US" smtClean="0"/>
              <a:t>5</a:t>
            </a:fld>
            <a:endParaRPr lang="en-US"/>
          </a:p>
        </p:txBody>
      </p:sp>
    </p:spTree>
    <p:extLst>
      <p:ext uri="{BB962C8B-B14F-4D97-AF65-F5344CB8AC3E}">
        <p14:creationId xmlns:p14="http://schemas.microsoft.com/office/powerpoint/2010/main" val="193041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8BECC-E84A-4F66-B257-40F8B6EB44DB}" type="slidenum">
              <a:rPr lang="en-US" smtClean="0"/>
              <a:t>6</a:t>
            </a:fld>
            <a:endParaRPr lang="en-US"/>
          </a:p>
        </p:txBody>
      </p:sp>
    </p:spTree>
    <p:extLst>
      <p:ext uri="{BB962C8B-B14F-4D97-AF65-F5344CB8AC3E}">
        <p14:creationId xmlns:p14="http://schemas.microsoft.com/office/powerpoint/2010/main" val="400313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8BECC-E84A-4F66-B257-40F8B6EB44DB}" type="slidenum">
              <a:rPr lang="en-US" smtClean="0"/>
              <a:t>7</a:t>
            </a:fld>
            <a:endParaRPr lang="en-US"/>
          </a:p>
        </p:txBody>
      </p:sp>
    </p:spTree>
    <p:extLst>
      <p:ext uri="{BB962C8B-B14F-4D97-AF65-F5344CB8AC3E}">
        <p14:creationId xmlns:p14="http://schemas.microsoft.com/office/powerpoint/2010/main" val="227006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apply the</a:t>
            </a:r>
            <a:r>
              <a:rPr lang="en-US" baseline="0" dirty="0" smtClean="0"/>
              <a:t> biopsychosocial model, we broaden the lens of what it means to have a chronic illness. We understand that its important to consider the impact of the illness on the individual’s sense of who they are, on their psychological wellbeing, their social relationships and on their functioning at home, at school and in the community. </a:t>
            </a:r>
          </a:p>
          <a:p>
            <a:endParaRPr lang="en-US" baseline="0" dirty="0" smtClean="0"/>
          </a:p>
          <a:p>
            <a:r>
              <a:rPr lang="nl-NL" sz="1200" b="0" i="0" u="none" strike="noStrike" kern="1200" baseline="0" dirty="0" smtClean="0">
                <a:solidFill>
                  <a:schemeClr val="tx1"/>
                </a:solidFill>
                <a:latin typeface="+mn-lt"/>
                <a:ea typeface="+mn-ea"/>
                <a:cs typeface="+mn-cs"/>
              </a:rPr>
              <a:t>Stam, H., Hartman, E. E., Deurloo, J. A., Groothoff, J., &amp; </a:t>
            </a:r>
            <a:r>
              <a:rPr lang="en-US" sz="1200" b="0" i="0" u="none" strike="noStrike" kern="1200" baseline="0" dirty="0" err="1" smtClean="0">
                <a:solidFill>
                  <a:schemeClr val="tx1"/>
                </a:solidFill>
                <a:latin typeface="+mn-lt"/>
                <a:ea typeface="+mn-ea"/>
                <a:cs typeface="+mn-cs"/>
              </a:rPr>
              <a:t>Grootenhuis</a:t>
            </a:r>
            <a:r>
              <a:rPr lang="en-US" sz="1200" b="0" i="0" u="none" strike="noStrike" kern="1200" baseline="0" dirty="0" smtClean="0">
                <a:solidFill>
                  <a:schemeClr val="tx1"/>
                </a:solidFill>
                <a:latin typeface="+mn-lt"/>
                <a:ea typeface="+mn-ea"/>
                <a:cs typeface="+mn-cs"/>
              </a:rPr>
              <a:t>, M. A. (2006). Young Adult Patients with a history</a:t>
            </a:r>
          </a:p>
          <a:p>
            <a:r>
              <a:rPr lang="en-US" sz="1200" b="0" i="0" u="none" strike="noStrike" kern="1200" baseline="0" dirty="0" smtClean="0">
                <a:solidFill>
                  <a:schemeClr val="tx1"/>
                </a:solidFill>
                <a:latin typeface="+mn-lt"/>
                <a:ea typeface="+mn-ea"/>
                <a:cs typeface="+mn-cs"/>
              </a:rPr>
              <a:t>of pediatric disease: Impact on course of life and transition into</a:t>
            </a:r>
          </a:p>
          <a:p>
            <a:r>
              <a:rPr lang="en-US" sz="1200" b="0" i="0" u="none" strike="noStrike" kern="1200" baseline="0" dirty="0" smtClean="0">
                <a:solidFill>
                  <a:schemeClr val="tx1"/>
                </a:solidFill>
                <a:latin typeface="+mn-lt"/>
                <a:ea typeface="+mn-ea"/>
                <a:cs typeface="+mn-cs"/>
              </a:rPr>
              <a:t>adulthood. Journal of Adolescent Health, 39, 4–13.</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In a very large, Dutch sample, </a:t>
            </a:r>
            <a:r>
              <a:rPr lang="en-US" sz="1200" b="0" i="1" u="none" strike="noStrike" kern="1200" baseline="0" dirty="0" err="1" smtClean="0">
                <a:solidFill>
                  <a:schemeClr val="tx1"/>
                </a:solidFill>
                <a:latin typeface="+mn-lt"/>
                <a:ea typeface="+mn-ea"/>
                <a:cs typeface="+mn-cs"/>
              </a:rPr>
              <a:t>idividuals</a:t>
            </a:r>
            <a:r>
              <a:rPr lang="en-US" sz="1200" b="0" i="1" u="none" strike="noStrike" kern="1200" baseline="0" dirty="0" smtClean="0">
                <a:solidFill>
                  <a:schemeClr val="tx1"/>
                </a:solidFill>
                <a:latin typeface="+mn-lt"/>
                <a:ea typeface="+mn-ea"/>
                <a:cs typeface="+mn-cs"/>
              </a:rPr>
              <a:t> with history of pediatric disease (end stage renal disease, cancer, anorectal malformations and </a:t>
            </a:r>
            <a:r>
              <a:rPr lang="en-US" sz="1200" b="0" i="1" u="none" strike="noStrike" kern="1200" baseline="0" dirty="0" err="1" smtClean="0">
                <a:solidFill>
                  <a:schemeClr val="tx1"/>
                </a:solidFill>
                <a:latin typeface="+mn-lt"/>
                <a:ea typeface="+mn-ea"/>
                <a:cs typeface="+mn-cs"/>
              </a:rPr>
              <a:t>Hirschsprung’s</a:t>
            </a:r>
            <a:r>
              <a:rPr lang="en-US" sz="1200" b="0" i="1" u="none" strike="noStrike" kern="1200" baseline="0" dirty="0" smtClean="0">
                <a:solidFill>
                  <a:schemeClr val="tx1"/>
                </a:solidFill>
                <a:latin typeface="+mn-lt"/>
                <a:ea typeface="+mn-ea"/>
                <a:cs typeface="+mn-cs"/>
              </a:rPr>
              <a:t> disease) achieved social, psychosexual and autonomy developmental milestones later than healthy peers.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Soliday</a:t>
            </a:r>
            <a:r>
              <a:rPr lang="en-US" sz="1200" b="0" i="0" u="none" strike="noStrike" kern="1200" baseline="0" dirty="0" smtClean="0">
                <a:solidFill>
                  <a:schemeClr val="tx1"/>
                </a:solidFill>
                <a:latin typeface="+mn-lt"/>
                <a:ea typeface="+mn-ea"/>
                <a:cs typeface="+mn-cs"/>
              </a:rPr>
              <a:t> et al. 2000</a:t>
            </a:r>
          </a:p>
          <a:p>
            <a:r>
              <a:rPr lang="en-US" sz="1200" b="0" i="0" u="none" strike="noStrike" kern="1200" baseline="0" dirty="0" smtClean="0">
                <a:solidFill>
                  <a:schemeClr val="tx1"/>
                </a:solidFill>
                <a:latin typeface="+mn-lt"/>
                <a:ea typeface="+mn-ea"/>
                <a:cs typeface="+mn-cs"/>
              </a:rPr>
              <a:t>In a sample of children with steroid sensitive nephrotic syndrome, chronic renal insufficiency, and end stage renal disease compared to healthy peers, researchers found no differences on overall measures of behavioral functioning and family stress.  Only among kids with end stage renal disease, post-transplant, were clinically significant elevations on the internalizing scales (CBCL) more common than expected in the general population. </a:t>
            </a:r>
            <a:endParaRPr lang="en-US" i="0" dirty="0"/>
          </a:p>
        </p:txBody>
      </p:sp>
      <p:sp>
        <p:nvSpPr>
          <p:cNvPr id="4" name="Slide Number Placeholder 3"/>
          <p:cNvSpPr>
            <a:spLocks noGrp="1"/>
          </p:cNvSpPr>
          <p:nvPr>
            <p:ph type="sldNum" sz="quarter" idx="10"/>
          </p:nvPr>
        </p:nvSpPr>
        <p:spPr/>
        <p:txBody>
          <a:bodyPr/>
          <a:lstStyle/>
          <a:p>
            <a:fld id="{87E8EB8B-B78C-4FCA-B737-0D9226F57ED2}" type="slidenum">
              <a:rPr lang="en-US" smtClean="0"/>
              <a:t>8</a:t>
            </a:fld>
            <a:endParaRPr lang="en-US" dirty="0"/>
          </a:p>
        </p:txBody>
      </p:sp>
    </p:spTree>
    <p:extLst>
      <p:ext uri="{BB962C8B-B14F-4D97-AF65-F5344CB8AC3E}">
        <p14:creationId xmlns:p14="http://schemas.microsoft.com/office/powerpoint/2010/main" val="2168401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American Psychological Association tells us that resilience is a process- - specifically, a process of adapting well despite adversity. </a:t>
            </a:r>
          </a:p>
          <a:p>
            <a:endParaRPr lang="en-US" baseline="0" dirty="0" smtClean="0"/>
          </a:p>
          <a:p>
            <a:r>
              <a:rPr lang="en-US" baseline="0" dirty="0" smtClean="0"/>
              <a:t>Resilience doesn’t mean everyone excels in every area, or that everyone reaches some set standard. Resilience means that adversity shapes, rather than defines, the individual.    </a:t>
            </a:r>
          </a:p>
          <a:p>
            <a:r>
              <a:rPr lang="en-US" i="1" baseline="0" dirty="0" smtClean="0"/>
              <a:t>.</a:t>
            </a:r>
            <a:endParaRPr lang="en-US" baseline="0" dirty="0" smtClean="0"/>
          </a:p>
          <a:p>
            <a:r>
              <a:rPr lang="en-US" baseline="0" dirty="0" smtClean="0"/>
              <a:t>Today, I want to share with you some research and clinical observations about risk and resilience in youth with functional GI disorders. </a:t>
            </a:r>
          </a:p>
          <a:p>
            <a:endParaRPr lang="en-US" baseline="0" dirty="0" smtClean="0"/>
          </a:p>
          <a:p>
            <a:endParaRPr lang="en-US" baseline="0" dirty="0" smtClean="0"/>
          </a:p>
          <a:p>
            <a:endParaRPr lang="en-US" baseline="0" dirty="0" smtClean="0"/>
          </a:p>
          <a:p>
            <a:endParaRPr lang="en-US" baseline="0" dirty="0" smtClean="0"/>
          </a:p>
          <a:p>
            <a:r>
              <a:rPr lang="en-US" i="1" baseline="0" dirty="0" smtClean="0"/>
              <a:t>Refs. </a:t>
            </a:r>
          </a:p>
          <a:p>
            <a:endParaRPr lang="en-US" i="1" baseline="0" dirty="0" smtClean="0"/>
          </a:p>
          <a:p>
            <a:pPr marL="0" indent="0">
              <a:buNone/>
            </a:pPr>
            <a:r>
              <a:rPr lang="en-US" sz="1200" i="1" dirty="0" smtClean="0"/>
              <a:t>1. American Psychological Association. (2014). The road to resilience. Washington, DC: American Psychological Association. </a:t>
            </a:r>
          </a:p>
          <a:p>
            <a:pPr marL="0" indent="0">
              <a:buNone/>
            </a:pPr>
            <a:endParaRPr lang="en-US" sz="1200" i="1" dirty="0" smtClean="0"/>
          </a:p>
          <a:p>
            <a:pPr marL="0" indent="0">
              <a:buNone/>
            </a:pPr>
            <a:r>
              <a:rPr lang="en-US" sz="1200" i="1" dirty="0" smtClean="0"/>
              <a:t>2. Hilliard, M.E., </a:t>
            </a:r>
            <a:r>
              <a:rPr lang="en-US" sz="1200" i="1" dirty="0" err="1" smtClean="0"/>
              <a:t>McQuaid</a:t>
            </a:r>
            <a:r>
              <a:rPr lang="en-US" sz="1200" i="1" dirty="0" smtClean="0"/>
              <a:t>, E.L., Nabors, L. &amp; Hood, K.K. (2015) Resilience in youth and families living with pediatric health and developmental conditions: Introduction to the special issue on resilience. Journal of Pediatric Psychology, 40(9), 835-839.</a:t>
            </a:r>
          </a:p>
          <a:p>
            <a:endParaRPr lang="en-US" dirty="0"/>
          </a:p>
        </p:txBody>
      </p:sp>
      <p:sp>
        <p:nvSpPr>
          <p:cNvPr id="4" name="Slide Number Placeholder 3"/>
          <p:cNvSpPr>
            <a:spLocks noGrp="1"/>
          </p:cNvSpPr>
          <p:nvPr>
            <p:ph type="sldNum" sz="quarter" idx="10"/>
          </p:nvPr>
        </p:nvSpPr>
        <p:spPr/>
        <p:txBody>
          <a:bodyPr/>
          <a:lstStyle/>
          <a:p>
            <a:fld id="{E4F7263B-3695-4A96-82E2-D10980D2C025}" type="slidenum">
              <a:rPr lang="en-US" smtClean="0"/>
              <a:t>9</a:t>
            </a:fld>
            <a:endParaRPr lang="en-US"/>
          </a:p>
        </p:txBody>
      </p:sp>
    </p:spTree>
    <p:extLst>
      <p:ext uri="{BB962C8B-B14F-4D97-AF65-F5344CB8AC3E}">
        <p14:creationId xmlns:p14="http://schemas.microsoft.com/office/powerpoint/2010/main" val="3603329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Lazarus, R.S. &amp; </a:t>
            </a:r>
            <a:r>
              <a:rPr lang="en-US" sz="1200" kern="1200" dirty="0" err="1" smtClean="0">
                <a:solidFill>
                  <a:schemeClr val="tx1"/>
                </a:solidFill>
                <a:effectLst/>
                <a:latin typeface="+mn-lt"/>
                <a:ea typeface="+mn-ea"/>
                <a:cs typeface="+mn-cs"/>
              </a:rPr>
              <a:t>Folkman</a:t>
            </a:r>
            <a:r>
              <a:rPr lang="en-US" sz="1200" kern="1200" dirty="0" smtClean="0">
                <a:solidFill>
                  <a:schemeClr val="tx1"/>
                </a:solidFill>
                <a:effectLst/>
                <a:latin typeface="+mn-lt"/>
                <a:ea typeface="+mn-ea"/>
                <a:cs typeface="+mn-cs"/>
              </a:rPr>
              <a:t>, S. (1984). </a:t>
            </a:r>
            <a:r>
              <a:rPr lang="en-US" sz="1200" i="1" kern="1200" dirty="0" smtClean="0">
                <a:solidFill>
                  <a:schemeClr val="tx1"/>
                </a:solidFill>
                <a:effectLst/>
                <a:latin typeface="+mn-lt"/>
                <a:ea typeface="+mn-ea"/>
                <a:cs typeface="+mn-cs"/>
              </a:rPr>
              <a:t>Stress, appraisal and coping</a:t>
            </a:r>
            <a:r>
              <a:rPr lang="en-US" sz="1200" kern="1200" dirty="0" smtClean="0">
                <a:solidFill>
                  <a:schemeClr val="tx1"/>
                </a:solidFill>
                <a:effectLst/>
                <a:latin typeface="+mn-lt"/>
                <a:ea typeface="+mn-ea"/>
                <a:cs typeface="+mn-cs"/>
              </a:rPr>
              <a:t>. New York: Springer Publishing Company, Inc.</a:t>
            </a:r>
          </a:p>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10</a:t>
            </a:fld>
            <a:endParaRPr lang="en-US" dirty="0"/>
          </a:p>
        </p:txBody>
      </p:sp>
    </p:spTree>
    <p:extLst>
      <p:ext uri="{BB962C8B-B14F-4D97-AF65-F5344CB8AC3E}">
        <p14:creationId xmlns:p14="http://schemas.microsoft.com/office/powerpoint/2010/main" val="3737463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ppt 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28649" y="592924"/>
            <a:ext cx="4183193" cy="1207008"/>
          </a:xfrm>
        </p:spPr>
        <p:txBody>
          <a:bodyPr anchor="ctr"/>
          <a:lstStyle>
            <a:lvl1pPr algn="l">
              <a:defRPr sz="3600" cap="all" baseline="0"/>
            </a:lvl1pPr>
          </a:lstStyle>
          <a:p>
            <a:r>
              <a:rPr lang="en-US" cap="all" baseline="0" dirty="0" smtClean="0"/>
              <a:t>Click to add title</a:t>
            </a:r>
            <a:endParaRPr lang="en-US" dirty="0"/>
          </a:p>
        </p:txBody>
      </p:sp>
      <p:sp>
        <p:nvSpPr>
          <p:cNvPr id="3" name="Subtitle 2"/>
          <p:cNvSpPr>
            <a:spLocks noGrp="1"/>
          </p:cNvSpPr>
          <p:nvPr>
            <p:ph type="subTitle" idx="1" hasCustomPrompt="1"/>
          </p:nvPr>
        </p:nvSpPr>
        <p:spPr>
          <a:xfrm>
            <a:off x="628649" y="1994857"/>
            <a:ext cx="4183192"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subtitle</a:t>
            </a:r>
            <a:endParaRPr lang="en-US" dirty="0"/>
          </a:p>
        </p:txBody>
      </p:sp>
      <p:sp>
        <p:nvSpPr>
          <p:cNvPr id="6" name="Slide Number Placeholder 5"/>
          <p:cNvSpPr>
            <a:spLocks noGrp="1"/>
          </p:cNvSpPr>
          <p:nvPr>
            <p:ph type="sldNum" sz="quarter" idx="12"/>
          </p:nvPr>
        </p:nvSpPr>
        <p:spPr>
          <a:xfrm>
            <a:off x="8482264" y="6356351"/>
            <a:ext cx="422826" cy="365125"/>
          </a:xfrm>
        </p:spPr>
        <p:txBody>
          <a:bodyPr/>
          <a:lstStyle>
            <a:lvl1pPr>
              <a:defRPr>
                <a:solidFill>
                  <a:schemeClr val="bg1"/>
                </a:solidFill>
              </a:defRPr>
            </a:lvl1pPr>
          </a:lstStyle>
          <a:p>
            <a:fld id="{AD40181A-01B0-4CB8-8614-1473649F6741}" type="slidenum">
              <a:rPr lang="en-US" smtClean="0"/>
              <a:pPr/>
              <a:t>‹#›</a:t>
            </a:fld>
            <a:endParaRPr lang="en-US" dirty="0"/>
          </a:p>
        </p:txBody>
      </p:sp>
      <p:sp>
        <p:nvSpPr>
          <p:cNvPr id="12" name="Text Placeholder 11"/>
          <p:cNvSpPr>
            <a:spLocks noGrp="1"/>
          </p:cNvSpPr>
          <p:nvPr>
            <p:ph type="body" sz="quarter" idx="13" hasCustomPrompt="1"/>
          </p:nvPr>
        </p:nvSpPr>
        <p:spPr>
          <a:xfrm>
            <a:off x="628649" y="2764852"/>
            <a:ext cx="4183063" cy="502920"/>
          </a:xfrm>
        </p:spPr>
        <p:txBody>
          <a:bodyPr>
            <a:normAutofit/>
          </a:bodyPr>
          <a:lstStyle>
            <a:lvl1pPr marL="0" indent="0">
              <a:buNone/>
              <a:defRPr sz="2400" b="0">
                <a:latin typeface="Arial" panose="020B0604020202020204" pitchFamily="34" charset="0"/>
                <a:cs typeface="Arial" panose="020B0604020202020204" pitchFamily="34" charset="0"/>
              </a:defRPr>
            </a:lvl1pPr>
          </a:lstStyle>
          <a:p>
            <a:pPr lvl="0"/>
            <a:r>
              <a:rPr lang="en-US" dirty="0" smtClean="0"/>
              <a:t>Click to add date</a:t>
            </a:r>
            <a:endParaRPr lang="en-US" dirty="0"/>
          </a:p>
        </p:txBody>
      </p:sp>
    </p:spTree>
    <p:extLst>
      <p:ext uri="{BB962C8B-B14F-4D97-AF65-F5344CB8AC3E}">
        <p14:creationId xmlns:p14="http://schemas.microsoft.com/office/powerpoint/2010/main" val="228282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descr="ppt template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172632" y="320156"/>
            <a:ext cx="7507224" cy="1143000"/>
          </a:xfrm>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1172632" y="1736231"/>
            <a:ext cx="7507224" cy="3895344"/>
          </a:xfrm>
        </p:spPr>
        <p:txBody>
          <a:bodyPr/>
          <a:lstStyle>
            <a:lvl1pPr>
              <a:defRPr/>
            </a:lvl1pPr>
          </a:lstStyle>
          <a:p>
            <a:pPr lvl="0"/>
            <a:r>
              <a:rPr lang="en-US" dirty="0" smtClean="0"/>
              <a:t>Click to add text</a:t>
            </a:r>
          </a:p>
        </p:txBody>
      </p:sp>
      <p:sp>
        <p:nvSpPr>
          <p:cNvPr id="6" name="Slide Number Placeholder 5"/>
          <p:cNvSpPr>
            <a:spLocks noGrp="1"/>
          </p:cNvSpPr>
          <p:nvPr>
            <p:ph type="sldNum" sz="quarter" idx="12"/>
          </p:nvPr>
        </p:nvSpPr>
        <p:spPr>
          <a:xfrm>
            <a:off x="8494295" y="6356351"/>
            <a:ext cx="410795" cy="365125"/>
          </a:xfrm>
        </p:spPr>
        <p:txBody>
          <a:bodyPr/>
          <a:lstStyle/>
          <a:p>
            <a:fld id="{AD40181A-01B0-4CB8-8614-1473649F6741}" type="slidenum">
              <a:rPr lang="en-US" smtClean="0"/>
              <a:t>‹#›</a:t>
            </a:fld>
            <a:endParaRPr lang="en-US" dirty="0"/>
          </a:p>
        </p:txBody>
      </p:sp>
    </p:spTree>
    <p:extLst>
      <p:ext uri="{BB962C8B-B14F-4D97-AF65-F5344CB8AC3E}">
        <p14:creationId xmlns:p14="http://schemas.microsoft.com/office/powerpoint/2010/main" val="420067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5" name="Picture 14" descr="ppt template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6"/>
          <p:cNvSpPr>
            <a:spLocks noGrp="1"/>
          </p:cNvSpPr>
          <p:nvPr>
            <p:ph type="sldNum" sz="quarter" idx="12"/>
          </p:nvPr>
        </p:nvSpPr>
        <p:spPr>
          <a:xfrm>
            <a:off x="8494295" y="6356351"/>
            <a:ext cx="411485" cy="365125"/>
          </a:xfrm>
        </p:spPr>
        <p:txBody>
          <a:bodyPr/>
          <a:lstStyle/>
          <a:p>
            <a:fld id="{AD40181A-01B0-4CB8-8614-1473649F6741}" type="slidenum">
              <a:rPr lang="en-US" smtClean="0"/>
              <a:t>‹#›</a:t>
            </a:fld>
            <a:endParaRPr lang="en-US" dirty="0"/>
          </a:p>
        </p:txBody>
      </p:sp>
      <p:sp>
        <p:nvSpPr>
          <p:cNvPr id="2" name="Title 1"/>
          <p:cNvSpPr>
            <a:spLocks noGrp="1"/>
          </p:cNvSpPr>
          <p:nvPr>
            <p:ph type="title" hasCustomPrompt="1"/>
          </p:nvPr>
        </p:nvSpPr>
        <p:spPr>
          <a:xfrm>
            <a:off x="1309300" y="1543930"/>
            <a:ext cx="7315200" cy="1444752"/>
          </a:xfr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51099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BCBF18BF-26F9-45EF-A40E-19205CD5BA5F}" type="slidenum">
              <a:rPr lang="en-US" altLang="en-US"/>
              <a:pPr/>
              <a:t>‹#›</a:t>
            </a:fld>
            <a:endParaRPr lang="en-US" altLang="en-US"/>
          </a:p>
        </p:txBody>
      </p:sp>
    </p:spTree>
    <p:extLst>
      <p:ext uri="{BB962C8B-B14F-4D97-AF65-F5344CB8AC3E}">
        <p14:creationId xmlns:p14="http://schemas.microsoft.com/office/powerpoint/2010/main" val="412247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ppt template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960030" y="592924"/>
            <a:ext cx="4039592" cy="1207008"/>
          </a:xfrm>
        </p:spPr>
        <p:txBody>
          <a:bodyPr anchor="ctr"/>
          <a:lstStyle>
            <a:lvl1pPr algn="l">
              <a:defRPr sz="3600" cap="all" baseline="0"/>
            </a:lvl1pPr>
          </a:lstStyle>
          <a:p>
            <a:r>
              <a:rPr lang="en-US" cap="all" baseline="0" dirty="0" smtClean="0"/>
              <a:t>Click to add title</a:t>
            </a:r>
            <a:endParaRPr lang="en-US" dirty="0"/>
          </a:p>
        </p:txBody>
      </p:sp>
      <p:sp>
        <p:nvSpPr>
          <p:cNvPr id="3" name="Subtitle 2"/>
          <p:cNvSpPr>
            <a:spLocks noGrp="1"/>
          </p:cNvSpPr>
          <p:nvPr>
            <p:ph type="subTitle" idx="1" hasCustomPrompt="1"/>
          </p:nvPr>
        </p:nvSpPr>
        <p:spPr>
          <a:xfrm>
            <a:off x="4960029" y="1994857"/>
            <a:ext cx="4039593"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subtitle</a:t>
            </a:r>
            <a:endParaRPr lang="en-US" dirty="0"/>
          </a:p>
        </p:txBody>
      </p:sp>
      <p:sp>
        <p:nvSpPr>
          <p:cNvPr id="6" name="Slide Number Placeholder 5"/>
          <p:cNvSpPr>
            <a:spLocks noGrp="1"/>
          </p:cNvSpPr>
          <p:nvPr>
            <p:ph type="sldNum" sz="quarter" idx="12"/>
          </p:nvPr>
        </p:nvSpPr>
        <p:spPr>
          <a:xfrm>
            <a:off x="8482264" y="6356351"/>
            <a:ext cx="422826" cy="365125"/>
          </a:xfrm>
        </p:spPr>
        <p:txBody>
          <a:bodyPr/>
          <a:lstStyle>
            <a:lvl1pPr>
              <a:defRPr>
                <a:solidFill>
                  <a:schemeClr val="bg1"/>
                </a:solidFill>
              </a:defRPr>
            </a:lvl1pPr>
          </a:lstStyle>
          <a:p>
            <a:fld id="{AD40181A-01B0-4CB8-8614-1473649F6741}" type="slidenum">
              <a:rPr lang="en-US" smtClean="0"/>
              <a:pPr/>
              <a:t>‹#›</a:t>
            </a:fld>
            <a:endParaRPr lang="en-US" dirty="0"/>
          </a:p>
        </p:txBody>
      </p:sp>
      <p:sp>
        <p:nvSpPr>
          <p:cNvPr id="12" name="Text Placeholder 11"/>
          <p:cNvSpPr>
            <a:spLocks noGrp="1"/>
          </p:cNvSpPr>
          <p:nvPr>
            <p:ph type="body" sz="quarter" idx="13" hasCustomPrompt="1"/>
          </p:nvPr>
        </p:nvSpPr>
        <p:spPr>
          <a:xfrm>
            <a:off x="4960029" y="2764852"/>
            <a:ext cx="4039593" cy="502920"/>
          </a:xfrm>
        </p:spPr>
        <p:txBody>
          <a:bodyPr>
            <a:normAutofit/>
          </a:bodyPr>
          <a:lstStyle>
            <a:lvl1pPr marL="0" indent="0">
              <a:buNone/>
              <a:defRPr sz="2400" b="0">
                <a:latin typeface="Arial" panose="020B0604020202020204" pitchFamily="34" charset="0"/>
                <a:cs typeface="Arial" panose="020B0604020202020204" pitchFamily="34" charset="0"/>
              </a:defRPr>
            </a:lvl1pPr>
          </a:lstStyle>
          <a:p>
            <a:pPr lvl="0"/>
            <a:r>
              <a:rPr lang="en-US" dirty="0" smtClean="0"/>
              <a:t>Click to add date</a:t>
            </a:r>
            <a:endParaRPr lang="en-US" dirty="0"/>
          </a:p>
        </p:txBody>
      </p:sp>
    </p:spTree>
    <p:extLst>
      <p:ext uri="{BB962C8B-B14F-4D97-AF65-F5344CB8AC3E}">
        <p14:creationId xmlns:p14="http://schemas.microsoft.com/office/powerpoint/2010/main" val="209590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descr="ppt template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172632" y="320156"/>
            <a:ext cx="7507224" cy="1143000"/>
          </a:xfrm>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1172632" y="1736231"/>
            <a:ext cx="7507224" cy="3895344"/>
          </a:xfrm>
        </p:spPr>
        <p:txBody>
          <a:bodyPr/>
          <a:lstStyle>
            <a:lvl1pPr>
              <a:defRPr/>
            </a:lvl1pPr>
          </a:lstStyle>
          <a:p>
            <a:pPr lvl="0"/>
            <a:r>
              <a:rPr lang="en-US" dirty="0" smtClean="0"/>
              <a:t>Click to add text</a:t>
            </a:r>
          </a:p>
        </p:txBody>
      </p:sp>
      <p:sp>
        <p:nvSpPr>
          <p:cNvPr id="6" name="Slide Number Placeholder 5"/>
          <p:cNvSpPr>
            <a:spLocks noGrp="1"/>
          </p:cNvSpPr>
          <p:nvPr>
            <p:ph type="sldNum" sz="quarter" idx="12"/>
          </p:nvPr>
        </p:nvSpPr>
        <p:spPr>
          <a:xfrm>
            <a:off x="8494295" y="6356351"/>
            <a:ext cx="410795" cy="365125"/>
          </a:xfrm>
        </p:spPr>
        <p:txBody>
          <a:bodyPr/>
          <a:lstStyle/>
          <a:p>
            <a:fld id="{AD40181A-01B0-4CB8-8614-1473649F6741}" type="slidenum">
              <a:rPr lang="en-US" smtClean="0"/>
              <a:t>‹#›</a:t>
            </a:fld>
            <a:endParaRPr lang="en-US" dirty="0"/>
          </a:p>
        </p:txBody>
      </p:sp>
    </p:spTree>
    <p:extLst>
      <p:ext uri="{BB962C8B-B14F-4D97-AF65-F5344CB8AC3E}">
        <p14:creationId xmlns:p14="http://schemas.microsoft.com/office/powerpoint/2010/main" val="222800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5" name="Picture 14" descr="ppt template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6"/>
          <p:cNvSpPr>
            <a:spLocks noGrp="1"/>
          </p:cNvSpPr>
          <p:nvPr>
            <p:ph type="sldNum" sz="quarter" idx="12"/>
          </p:nvPr>
        </p:nvSpPr>
        <p:spPr>
          <a:xfrm>
            <a:off x="8494295" y="6356351"/>
            <a:ext cx="411485" cy="365125"/>
          </a:xfrm>
        </p:spPr>
        <p:txBody>
          <a:bodyPr/>
          <a:lstStyle/>
          <a:p>
            <a:fld id="{AD40181A-01B0-4CB8-8614-1473649F6741}" type="slidenum">
              <a:rPr lang="en-US" smtClean="0"/>
              <a:t>‹#›</a:t>
            </a:fld>
            <a:endParaRPr lang="en-US" dirty="0"/>
          </a:p>
        </p:txBody>
      </p:sp>
      <p:sp>
        <p:nvSpPr>
          <p:cNvPr id="2" name="Title 1"/>
          <p:cNvSpPr>
            <a:spLocks noGrp="1"/>
          </p:cNvSpPr>
          <p:nvPr>
            <p:ph type="title" hasCustomPrompt="1"/>
          </p:nvPr>
        </p:nvSpPr>
        <p:spPr>
          <a:xfrm>
            <a:off x="1309300" y="1543930"/>
            <a:ext cx="7315200" cy="1444752"/>
          </a:xfrm>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439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smtClean="0"/>
              <a:t>Click to add TITLE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accent3"/>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accent3"/>
                </a:solidFill>
              </a:defRPr>
            </a:lvl1pPr>
          </a:lstStyle>
          <a:p>
            <a:fld id="{AD40181A-01B0-4CB8-8614-1473649F6741}" type="slidenum">
              <a:rPr lang="en-US" smtClean="0"/>
              <a:pPr/>
              <a:t>‹#›</a:t>
            </a:fld>
            <a:endParaRPr lang="en-US" dirty="0"/>
          </a:p>
        </p:txBody>
      </p:sp>
    </p:spTree>
    <p:extLst>
      <p:ext uri="{BB962C8B-B14F-4D97-AF65-F5344CB8AC3E}">
        <p14:creationId xmlns:p14="http://schemas.microsoft.com/office/powerpoint/2010/main" val="99596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0" r:id="rId4"/>
  </p:sldLayoutIdLst>
  <p:hf hdr="0" ftr="0" dt="0"/>
  <p:txStyles>
    <p:titleStyle>
      <a:lvl1pPr algn="l" defTabSz="914400" rtl="0" eaLnBrk="1" latinLnBrk="0" hangingPunct="1">
        <a:lnSpc>
          <a:spcPct val="90000"/>
        </a:lnSpc>
        <a:spcBef>
          <a:spcPct val="0"/>
        </a:spcBef>
        <a:buNone/>
        <a:defRPr sz="3600" b="1" kern="1200" cap="all" baseline="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4B3D"/>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smtClean="0"/>
              <a:t>Click to add TITLE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accent3"/>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accent3"/>
                </a:solidFill>
              </a:defRPr>
            </a:lvl1pPr>
          </a:lstStyle>
          <a:p>
            <a:fld id="{AD40181A-01B0-4CB8-8614-1473649F6741}" type="slidenum">
              <a:rPr lang="en-US" smtClean="0"/>
              <a:pPr/>
              <a:t>‹#›</a:t>
            </a:fld>
            <a:endParaRPr lang="en-US" dirty="0"/>
          </a:p>
        </p:txBody>
      </p:sp>
    </p:spTree>
    <p:extLst>
      <p:ext uri="{BB962C8B-B14F-4D97-AF65-F5344CB8AC3E}">
        <p14:creationId xmlns:p14="http://schemas.microsoft.com/office/powerpoint/2010/main" val="16111589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914400" rtl="0" eaLnBrk="1" latinLnBrk="0" hangingPunct="1">
        <a:lnSpc>
          <a:spcPct val="90000"/>
        </a:lnSpc>
        <a:spcBef>
          <a:spcPct val="0"/>
        </a:spcBef>
        <a:buNone/>
        <a:defRPr sz="3600" b="1" kern="1200" cap="all" baseline="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4B3D"/>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s://www.apa.org/helpcenter/stress-facts.pdf" TargetMode="External"/><Relationship Id="rId4" Type="http://schemas.openxmlformats.org/officeDocument/2006/relationships/hyperlink" Target="http://effectivechildtherapy.com/" TargetMode="External"/><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58030" y="451777"/>
            <a:ext cx="4585970" cy="2355273"/>
          </a:xfrm>
        </p:spPr>
        <p:txBody>
          <a:bodyPr/>
          <a:lstStyle/>
          <a:p>
            <a:pPr algn="ctr"/>
            <a:r>
              <a:rPr lang="en-US" sz="2800" dirty="0" smtClean="0"/>
              <a:t> </a:t>
            </a:r>
            <a:r>
              <a:rPr lang="en-US" sz="2800" i="1" dirty="0"/>
              <a:t/>
            </a:r>
            <a:br>
              <a:rPr lang="en-US" sz="2800" i="1" dirty="0"/>
            </a:br>
            <a:r>
              <a:rPr lang="en-US" sz="4400" cap="none" dirty="0" smtClean="0">
                <a:latin typeface="+mn-lt"/>
              </a:rPr>
              <a:t>Coping With </a:t>
            </a:r>
            <a:br>
              <a:rPr lang="en-US" sz="4400" cap="none" dirty="0" smtClean="0">
                <a:latin typeface="+mn-lt"/>
              </a:rPr>
            </a:br>
            <a:r>
              <a:rPr lang="en-US" sz="4400" cap="none" dirty="0" smtClean="0">
                <a:latin typeface="+mn-lt"/>
              </a:rPr>
              <a:t>Chronic Illness</a:t>
            </a:r>
            <a:endParaRPr lang="en-US" sz="4400" cap="none" dirty="0">
              <a:solidFill>
                <a:schemeClr val="accent1"/>
              </a:solidFill>
              <a:latin typeface="+mn-lt"/>
            </a:endParaRPr>
          </a:p>
        </p:txBody>
      </p:sp>
      <p:sp>
        <p:nvSpPr>
          <p:cNvPr id="7" name="Subtitle 6"/>
          <p:cNvSpPr>
            <a:spLocks noGrp="1"/>
          </p:cNvSpPr>
          <p:nvPr>
            <p:ph type="subTitle" idx="1"/>
          </p:nvPr>
        </p:nvSpPr>
        <p:spPr>
          <a:xfrm>
            <a:off x="4469967" y="2880941"/>
            <a:ext cx="4369666" cy="481095"/>
          </a:xfrm>
        </p:spPr>
        <p:txBody>
          <a:bodyPr numCol="1">
            <a:normAutofit fontScale="32500" lnSpcReduction="20000"/>
          </a:bodyPr>
          <a:lstStyle/>
          <a:p>
            <a:pPr algn="ctr">
              <a:lnSpc>
                <a:spcPct val="110000"/>
              </a:lnSpc>
              <a:spcBef>
                <a:spcPts val="0"/>
              </a:spcBef>
            </a:pPr>
            <a:r>
              <a:rPr lang="en-US" sz="8000" dirty="0" smtClean="0">
                <a:solidFill>
                  <a:srgbClr val="002060"/>
                </a:solidFill>
                <a:latin typeface="+mn-lt"/>
              </a:rPr>
              <a:t>Kari Baber PhD</a:t>
            </a:r>
          </a:p>
          <a:p>
            <a:pPr algn="ctr">
              <a:lnSpc>
                <a:spcPct val="110000"/>
              </a:lnSpc>
              <a:spcBef>
                <a:spcPts val="0"/>
              </a:spcBef>
            </a:pPr>
            <a:endParaRPr lang="en-US" sz="8000" dirty="0" smtClean="0">
              <a:solidFill>
                <a:srgbClr val="002060"/>
              </a:solidFill>
            </a:endParaRPr>
          </a:p>
          <a:p>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1</a:t>
            </a:fld>
            <a:endParaRPr lang="en-US" dirty="0"/>
          </a:p>
        </p:txBody>
      </p:sp>
      <p:sp>
        <p:nvSpPr>
          <p:cNvPr id="2" name="TextBox 1"/>
          <p:cNvSpPr txBox="1"/>
          <p:nvPr/>
        </p:nvSpPr>
        <p:spPr>
          <a:xfrm>
            <a:off x="4073237" y="3288145"/>
            <a:ext cx="5163126" cy="803297"/>
          </a:xfrm>
          <a:prstGeom prst="rect">
            <a:avLst/>
          </a:prstGeom>
          <a:noFill/>
        </p:spPr>
        <p:txBody>
          <a:bodyPr wrap="square" rtlCol="0">
            <a:spAutoFit/>
          </a:bodyPr>
          <a:lstStyle/>
          <a:p>
            <a:pPr algn="ctr">
              <a:lnSpc>
                <a:spcPct val="110000"/>
              </a:lnSpc>
              <a:spcBef>
                <a:spcPts val="0"/>
              </a:spcBef>
            </a:pPr>
            <a:r>
              <a:rPr lang="en-US" sz="1400" dirty="0">
                <a:solidFill>
                  <a:srgbClr val="002060"/>
                </a:solidFill>
              </a:rPr>
              <a:t>Department of Child &amp; Adolescent Behavioral Sciences</a:t>
            </a:r>
          </a:p>
          <a:p>
            <a:pPr algn="ctr">
              <a:lnSpc>
                <a:spcPct val="110000"/>
              </a:lnSpc>
              <a:spcBef>
                <a:spcPts val="0"/>
              </a:spcBef>
            </a:pPr>
            <a:r>
              <a:rPr lang="en-US" sz="1400" dirty="0">
                <a:solidFill>
                  <a:srgbClr val="002060"/>
                </a:solidFill>
              </a:rPr>
              <a:t>Department of Pediatrics/Division of Pediatric Gastroenterology, Hepatology &amp; Nutrition</a:t>
            </a:r>
          </a:p>
        </p:txBody>
      </p:sp>
    </p:spTree>
    <p:extLst>
      <p:ext uri="{BB962C8B-B14F-4D97-AF65-F5344CB8AC3E}">
        <p14:creationId xmlns:p14="http://schemas.microsoft.com/office/powerpoint/2010/main" val="6828765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latin typeface="+mn-lt"/>
              </a:rPr>
              <a:t>Stress and coping</a:t>
            </a:r>
            <a:endParaRPr lang="en-US" sz="4000" cap="none" dirty="0">
              <a:latin typeface="+mn-lt"/>
            </a:endParaRPr>
          </a:p>
        </p:txBody>
      </p:sp>
      <p:sp>
        <p:nvSpPr>
          <p:cNvPr id="3" name="Content Placeholder 2"/>
          <p:cNvSpPr>
            <a:spLocks noGrp="1"/>
          </p:cNvSpPr>
          <p:nvPr>
            <p:ph idx="1"/>
          </p:nvPr>
        </p:nvSpPr>
        <p:spPr>
          <a:xfrm>
            <a:off x="1172632" y="1736231"/>
            <a:ext cx="7732458" cy="3895344"/>
          </a:xfrm>
        </p:spPr>
        <p:txBody>
          <a:bodyPr>
            <a:noAutofit/>
          </a:bodyPr>
          <a:lstStyle/>
          <a:p>
            <a:r>
              <a:rPr lang="en-US" sz="3200" i="1" dirty="0" smtClean="0"/>
              <a:t>Transactional Model of Stress &amp; Coping</a:t>
            </a:r>
          </a:p>
          <a:p>
            <a:pPr lvl="1"/>
            <a:r>
              <a:rPr lang="en-US" sz="3200" dirty="0" smtClean="0"/>
              <a:t>Stress results from a mismatch between situational demands and coping capacity</a:t>
            </a:r>
          </a:p>
          <a:p>
            <a:endParaRPr lang="en-US" sz="3200" dirty="0" smtClean="0"/>
          </a:p>
          <a:p>
            <a:r>
              <a:rPr lang="en-US" sz="3200" dirty="0" smtClean="0"/>
              <a:t>No </a:t>
            </a:r>
            <a:r>
              <a:rPr lang="en-US" sz="3200" dirty="0"/>
              <a:t>inherently “good” or “bad</a:t>
            </a:r>
            <a:r>
              <a:rPr lang="en-US" sz="3200" dirty="0" smtClean="0"/>
              <a:t>” coping strategies</a:t>
            </a:r>
            <a:endParaRPr lang="en-US" sz="3200" dirty="0"/>
          </a:p>
        </p:txBody>
      </p:sp>
      <p:sp>
        <p:nvSpPr>
          <p:cNvPr id="4" name="Slide Number Placeholder 3"/>
          <p:cNvSpPr>
            <a:spLocks noGrp="1"/>
          </p:cNvSpPr>
          <p:nvPr>
            <p:ph type="sldNum" sz="quarter" idx="12"/>
          </p:nvPr>
        </p:nvSpPr>
        <p:spPr/>
        <p:txBody>
          <a:bodyPr/>
          <a:lstStyle/>
          <a:p>
            <a:fld id="{AD40181A-01B0-4CB8-8614-1473649F6741}" type="slidenum">
              <a:rPr lang="en-US" smtClean="0"/>
              <a:t>10</a:t>
            </a:fld>
            <a:endParaRPr lang="en-US" dirty="0"/>
          </a:p>
        </p:txBody>
      </p:sp>
      <p:sp>
        <p:nvSpPr>
          <p:cNvPr id="5" name="TextBox 4"/>
          <p:cNvSpPr txBox="1"/>
          <p:nvPr/>
        </p:nvSpPr>
        <p:spPr>
          <a:xfrm>
            <a:off x="4812633" y="6136105"/>
            <a:ext cx="3867224" cy="646331"/>
          </a:xfrm>
          <a:prstGeom prst="rect">
            <a:avLst/>
          </a:prstGeom>
          <a:noFill/>
        </p:spPr>
        <p:txBody>
          <a:bodyPr wrap="square" rtlCol="0">
            <a:spAutoFit/>
          </a:bodyPr>
          <a:lstStyle/>
          <a:p>
            <a:pPr algn="r"/>
            <a:r>
              <a:rPr lang="en-US" dirty="0" smtClean="0">
                <a:solidFill>
                  <a:schemeClr val="bg2"/>
                </a:solidFill>
              </a:rPr>
              <a:t>Lazarus &amp; </a:t>
            </a:r>
            <a:r>
              <a:rPr lang="en-US" dirty="0" err="1" smtClean="0">
                <a:solidFill>
                  <a:schemeClr val="bg2"/>
                </a:solidFill>
              </a:rPr>
              <a:t>Folkman</a:t>
            </a:r>
            <a:r>
              <a:rPr lang="en-US" dirty="0" smtClean="0">
                <a:solidFill>
                  <a:schemeClr val="bg2"/>
                </a:solidFill>
              </a:rPr>
              <a:t> 1984</a:t>
            </a:r>
          </a:p>
          <a:p>
            <a:pPr algn="r"/>
            <a:r>
              <a:rPr lang="en-US" dirty="0" err="1" smtClean="0">
                <a:solidFill>
                  <a:schemeClr val="bg2"/>
                </a:solidFill>
              </a:rPr>
              <a:t>Compas</a:t>
            </a:r>
            <a:r>
              <a:rPr lang="en-US" dirty="0" smtClean="0">
                <a:solidFill>
                  <a:schemeClr val="bg2"/>
                </a:solidFill>
              </a:rPr>
              <a:t> et al 2001</a:t>
            </a:r>
            <a:endParaRPr lang="en-US" dirty="0">
              <a:solidFill>
                <a:schemeClr val="bg2"/>
              </a:solidFill>
            </a:endParaRPr>
          </a:p>
        </p:txBody>
      </p:sp>
    </p:spTree>
    <p:extLst>
      <p:ext uri="{BB962C8B-B14F-4D97-AF65-F5344CB8AC3E}">
        <p14:creationId xmlns:p14="http://schemas.microsoft.com/office/powerpoint/2010/main" val="659764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3799" y="512661"/>
            <a:ext cx="5607653" cy="5310707"/>
          </a:xfrm>
        </p:spPr>
      </p:pic>
      <p:sp>
        <p:nvSpPr>
          <p:cNvPr id="4" name="Slide Number Placeholder 3"/>
          <p:cNvSpPr>
            <a:spLocks noGrp="1"/>
          </p:cNvSpPr>
          <p:nvPr>
            <p:ph type="sldNum" sz="quarter" idx="12"/>
          </p:nvPr>
        </p:nvSpPr>
        <p:spPr/>
        <p:txBody>
          <a:bodyPr/>
          <a:lstStyle/>
          <a:p>
            <a:fld id="{AD40181A-01B0-4CB8-8614-1473649F6741}" type="slidenum">
              <a:rPr lang="en-US" smtClean="0"/>
              <a:t>11</a:t>
            </a:fld>
            <a:endParaRPr lang="en-US" dirty="0"/>
          </a:p>
        </p:txBody>
      </p:sp>
    </p:spTree>
    <p:extLst>
      <p:ext uri="{BB962C8B-B14F-4D97-AF65-F5344CB8AC3E}">
        <p14:creationId xmlns:p14="http://schemas.microsoft.com/office/powerpoint/2010/main" val="372553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latin typeface="+mn-lt"/>
              </a:rPr>
              <a:t>Behavioral health </a:t>
            </a:r>
            <a:br>
              <a:rPr lang="en-US" sz="4000" cap="none" dirty="0" smtClean="0">
                <a:latin typeface="+mn-lt"/>
              </a:rPr>
            </a:br>
            <a:r>
              <a:rPr lang="en-US" sz="4000" cap="none" dirty="0" smtClean="0">
                <a:latin typeface="+mn-lt"/>
              </a:rPr>
              <a:t>professional’s </a:t>
            </a:r>
            <a:r>
              <a:rPr lang="en-US" sz="4000" cap="none" dirty="0">
                <a:latin typeface="+mn-lt"/>
              </a:rPr>
              <a:t>r</a:t>
            </a:r>
            <a:r>
              <a:rPr lang="en-US" sz="4000" cap="none" dirty="0" smtClean="0">
                <a:latin typeface="+mn-lt"/>
              </a:rPr>
              <a:t>ole</a:t>
            </a:r>
            <a:endParaRPr lang="en-US" sz="4000" cap="none" dirty="0">
              <a:latin typeface="+mn-lt"/>
            </a:endParaRPr>
          </a:p>
        </p:txBody>
      </p:sp>
      <p:sp>
        <p:nvSpPr>
          <p:cNvPr id="3" name="Content Placeholder 2"/>
          <p:cNvSpPr>
            <a:spLocks noGrp="1"/>
          </p:cNvSpPr>
          <p:nvPr>
            <p:ph idx="1"/>
          </p:nvPr>
        </p:nvSpPr>
        <p:spPr>
          <a:xfrm>
            <a:off x="1172632" y="1736231"/>
            <a:ext cx="7971368" cy="3895344"/>
          </a:xfrm>
        </p:spPr>
        <p:txBody>
          <a:bodyPr/>
          <a:lstStyle/>
          <a:p>
            <a:r>
              <a:rPr lang="en-US" sz="3600" dirty="0" smtClean="0"/>
              <a:t>Assessment: areas of strength/need</a:t>
            </a:r>
          </a:p>
          <a:p>
            <a:r>
              <a:rPr lang="en-US" sz="3600" dirty="0" smtClean="0"/>
              <a:t>Patient/family education</a:t>
            </a:r>
          </a:p>
          <a:p>
            <a:r>
              <a:rPr lang="en-US" sz="3600" dirty="0" smtClean="0"/>
              <a:t>Patient/family intervention</a:t>
            </a:r>
            <a:endParaRPr lang="en-US" sz="3600" dirty="0"/>
          </a:p>
          <a:p>
            <a:r>
              <a:rPr lang="en-US" sz="3600" dirty="0"/>
              <a:t>Multidisciplinary collaboration</a:t>
            </a:r>
          </a:p>
          <a:p>
            <a:endParaRPr lang="en-US" dirty="0" smtClean="0"/>
          </a:p>
        </p:txBody>
      </p:sp>
    </p:spTree>
    <p:extLst>
      <p:ext uri="{BB962C8B-B14F-4D97-AF65-F5344CB8AC3E}">
        <p14:creationId xmlns:p14="http://schemas.microsoft.com/office/powerpoint/2010/main" val="40074978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492" y="301495"/>
            <a:ext cx="7507224" cy="1143000"/>
          </a:xfrm>
        </p:spPr>
        <p:txBody>
          <a:bodyPr/>
          <a:lstStyle/>
          <a:p>
            <a:r>
              <a:rPr lang="en-US" sz="4000" cap="none" dirty="0" smtClean="0">
                <a:latin typeface="+mn-lt"/>
              </a:rPr>
              <a:t>Behavioral health interventions support:</a:t>
            </a:r>
            <a:r>
              <a:rPr lang="en-US" cap="none" dirty="0" smtClean="0"/>
              <a:t/>
            </a:r>
            <a:br>
              <a:rPr lang="en-US" cap="none" dirty="0" smtClean="0"/>
            </a:br>
            <a:endParaRPr lang="en-US" cap="none" dirty="0"/>
          </a:p>
        </p:txBody>
      </p:sp>
      <p:sp>
        <p:nvSpPr>
          <p:cNvPr id="3" name="Content Placeholder 2"/>
          <p:cNvSpPr>
            <a:spLocks noGrp="1"/>
          </p:cNvSpPr>
          <p:nvPr>
            <p:ph idx="1"/>
          </p:nvPr>
        </p:nvSpPr>
        <p:spPr>
          <a:xfrm>
            <a:off x="507492" y="1444494"/>
            <a:ext cx="8636508" cy="4311327"/>
          </a:xfrm>
        </p:spPr>
        <p:txBody>
          <a:bodyPr>
            <a:normAutofit/>
          </a:bodyPr>
          <a:lstStyle/>
          <a:p>
            <a:pPr lvl="0">
              <a:buFont typeface="Arial" panose="020B0604020202020204" pitchFamily="34" charset="0"/>
              <a:buChar char="•"/>
            </a:pPr>
            <a:r>
              <a:rPr lang="en-US" dirty="0" smtClean="0"/>
              <a:t>Coping </a:t>
            </a:r>
            <a:r>
              <a:rPr lang="en-US" dirty="0"/>
              <a:t>with </a:t>
            </a:r>
            <a:r>
              <a:rPr lang="en-US" dirty="0" smtClean="0"/>
              <a:t>diagnosis </a:t>
            </a:r>
          </a:p>
          <a:p>
            <a:pPr lvl="0">
              <a:buFont typeface="Arial" panose="020B0604020202020204" pitchFamily="34" charset="0"/>
              <a:buChar char="•"/>
            </a:pPr>
            <a:r>
              <a:rPr lang="en-US" dirty="0" smtClean="0"/>
              <a:t>Increasing </a:t>
            </a:r>
            <a:r>
              <a:rPr lang="en-US" dirty="0"/>
              <a:t>adherence to </a:t>
            </a:r>
            <a:r>
              <a:rPr lang="en-US" dirty="0" smtClean="0"/>
              <a:t>treatment </a:t>
            </a:r>
            <a:r>
              <a:rPr lang="en-US" dirty="0"/>
              <a:t>plan</a:t>
            </a:r>
          </a:p>
          <a:p>
            <a:pPr lvl="0">
              <a:buFont typeface="Arial" panose="020B0604020202020204" pitchFamily="34" charset="0"/>
              <a:buChar char="•"/>
            </a:pPr>
            <a:r>
              <a:rPr lang="en-US" dirty="0" smtClean="0"/>
              <a:t>Developing adaptive coping skills (illness, stress)</a:t>
            </a:r>
            <a:endParaRPr lang="en-US" dirty="0"/>
          </a:p>
          <a:p>
            <a:pPr lvl="0">
              <a:buFont typeface="Arial" panose="020B0604020202020204" pitchFamily="34" charset="0"/>
              <a:buChar char="•"/>
            </a:pPr>
            <a:r>
              <a:rPr lang="en-US" dirty="0"/>
              <a:t>Improving overall functioning (e.g., increasing school </a:t>
            </a:r>
            <a:r>
              <a:rPr lang="en-US" dirty="0" smtClean="0"/>
              <a:t>attendance, activity re-entry)</a:t>
            </a:r>
            <a:endParaRPr lang="en-US" dirty="0"/>
          </a:p>
          <a:p>
            <a:pPr lvl="0">
              <a:buFont typeface="Arial" panose="020B0604020202020204" pitchFamily="34" charset="0"/>
              <a:buChar char="•"/>
            </a:pPr>
            <a:r>
              <a:rPr lang="en-US" dirty="0" smtClean="0"/>
              <a:t>Treatment of anxiety, depression or other symptoms</a:t>
            </a:r>
            <a:endParaRPr lang="en-US" dirty="0"/>
          </a:p>
          <a:p>
            <a:pPr lvl="0">
              <a:buFont typeface="Arial" panose="020B0604020202020204" pitchFamily="34" charset="0"/>
              <a:buChar char="•"/>
            </a:pPr>
            <a:r>
              <a:rPr lang="en-US" dirty="0" smtClean="0"/>
              <a:t>Preparing for transition to </a:t>
            </a:r>
            <a:r>
              <a:rPr lang="en-US" dirty="0"/>
              <a:t>adult medical providers</a:t>
            </a:r>
          </a:p>
          <a:p>
            <a:endParaRPr lang="en-US" dirty="0"/>
          </a:p>
        </p:txBody>
      </p:sp>
    </p:spTree>
    <p:extLst>
      <p:ext uri="{BB962C8B-B14F-4D97-AF65-F5344CB8AC3E}">
        <p14:creationId xmlns:p14="http://schemas.microsoft.com/office/powerpoint/2010/main" val="3412812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latin typeface="+mn-lt"/>
              </a:rPr>
              <a:t>Identifying anxiety</a:t>
            </a:r>
            <a:endParaRPr lang="en-US" sz="4000" cap="none" dirty="0">
              <a:latin typeface="+mn-lt"/>
            </a:endParaRPr>
          </a:p>
        </p:txBody>
      </p:sp>
      <p:sp>
        <p:nvSpPr>
          <p:cNvPr id="3" name="Content Placeholder 2"/>
          <p:cNvSpPr>
            <a:spLocks noGrp="1"/>
          </p:cNvSpPr>
          <p:nvPr>
            <p:ph idx="1"/>
          </p:nvPr>
        </p:nvSpPr>
        <p:spPr/>
        <p:txBody>
          <a:bodyPr/>
          <a:lstStyle/>
          <a:p>
            <a:r>
              <a:rPr lang="en-US" altLang="en-US" dirty="0"/>
              <a:t>Fears, health related or otherwise</a:t>
            </a:r>
          </a:p>
          <a:p>
            <a:r>
              <a:rPr lang="en-US" altLang="en-US" dirty="0"/>
              <a:t>Worry</a:t>
            </a:r>
          </a:p>
          <a:p>
            <a:r>
              <a:rPr lang="en-US" altLang="en-US" dirty="0"/>
              <a:t>Avoidance</a:t>
            </a:r>
          </a:p>
          <a:p>
            <a:r>
              <a:rPr lang="en-US" altLang="en-US" dirty="0"/>
              <a:t>Changes in sleep or appetite</a:t>
            </a:r>
          </a:p>
          <a:p>
            <a:r>
              <a:rPr lang="en-US" altLang="en-US" dirty="0"/>
              <a:t>Increase in fatigue and other physical symptoms</a:t>
            </a:r>
          </a:p>
          <a:p>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14</a:t>
            </a:fld>
            <a:endParaRPr lang="en-US" dirty="0"/>
          </a:p>
        </p:txBody>
      </p:sp>
    </p:spTree>
    <p:extLst>
      <p:ext uri="{BB962C8B-B14F-4D97-AF65-F5344CB8AC3E}">
        <p14:creationId xmlns:p14="http://schemas.microsoft.com/office/powerpoint/2010/main" val="1669857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latin typeface="+mn-lt"/>
              </a:rPr>
              <a:t>Identifying depression</a:t>
            </a:r>
            <a:endParaRPr lang="en-US" sz="4000" cap="none" dirty="0">
              <a:latin typeface="+mn-lt"/>
            </a:endParaRPr>
          </a:p>
        </p:txBody>
      </p:sp>
      <p:sp>
        <p:nvSpPr>
          <p:cNvPr id="3" name="Content Placeholder 2"/>
          <p:cNvSpPr>
            <a:spLocks noGrp="1"/>
          </p:cNvSpPr>
          <p:nvPr>
            <p:ph idx="1"/>
          </p:nvPr>
        </p:nvSpPr>
        <p:spPr/>
        <p:txBody>
          <a:bodyPr/>
          <a:lstStyle/>
          <a:p>
            <a:r>
              <a:rPr lang="en-US" altLang="en-US" dirty="0"/>
              <a:t>Sadness/irritability</a:t>
            </a:r>
          </a:p>
          <a:p>
            <a:r>
              <a:rPr lang="en-US" altLang="en-US" dirty="0"/>
              <a:t>Withdrawal</a:t>
            </a:r>
          </a:p>
          <a:p>
            <a:r>
              <a:rPr lang="en-US" altLang="en-US" dirty="0"/>
              <a:t>Lack of enjoyment of usual activities</a:t>
            </a:r>
          </a:p>
          <a:p>
            <a:r>
              <a:rPr lang="en-US" altLang="en-US" dirty="0"/>
              <a:t>Changes in sleep or appetite</a:t>
            </a:r>
          </a:p>
          <a:p>
            <a:r>
              <a:rPr lang="en-US" altLang="en-US" dirty="0"/>
              <a:t>Increase in fatigue/loss of energy</a:t>
            </a:r>
          </a:p>
          <a:p>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15</a:t>
            </a:fld>
            <a:endParaRPr lang="en-US" dirty="0"/>
          </a:p>
        </p:txBody>
      </p:sp>
    </p:spTree>
    <p:extLst>
      <p:ext uri="{BB962C8B-B14F-4D97-AF65-F5344CB8AC3E}">
        <p14:creationId xmlns:p14="http://schemas.microsoft.com/office/powerpoint/2010/main" val="771954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043" y="-9790"/>
            <a:ext cx="7507224" cy="1143000"/>
          </a:xfrm>
        </p:spPr>
        <p:txBody>
          <a:bodyPr/>
          <a:lstStyle/>
          <a:p>
            <a:r>
              <a:rPr lang="en-US" sz="4000" cap="none" dirty="0" smtClean="0">
                <a:latin typeface="+mn-lt"/>
              </a:rPr>
              <a:t>Resilience</a:t>
            </a:r>
            <a:endParaRPr lang="en-US" sz="4000" cap="none" dirty="0">
              <a:latin typeface="+mn-lt"/>
            </a:endParaRPr>
          </a:p>
        </p:txBody>
      </p:sp>
      <p:sp>
        <p:nvSpPr>
          <p:cNvPr id="3" name="Content Placeholder 2"/>
          <p:cNvSpPr>
            <a:spLocks noGrp="1"/>
          </p:cNvSpPr>
          <p:nvPr>
            <p:ph idx="1"/>
          </p:nvPr>
        </p:nvSpPr>
        <p:spPr>
          <a:xfrm>
            <a:off x="1172632" y="890338"/>
            <a:ext cx="7507224" cy="4741238"/>
          </a:xfrm>
        </p:spPr>
        <p:txBody>
          <a:bodyPr>
            <a:noAutofit/>
          </a:bodyPr>
          <a:lstStyle/>
          <a:p>
            <a:r>
              <a:rPr lang="en-US" sz="2400" dirty="0"/>
              <a:t>“</a:t>
            </a:r>
            <a:r>
              <a:rPr lang="en-US" sz="2600" dirty="0"/>
              <a:t>Resilience is the process of adapting well in the face of adversity, trauma, tragedy, threats or significant sources of </a:t>
            </a:r>
            <a:r>
              <a:rPr lang="en-US" sz="2600" dirty="0" smtClean="0"/>
              <a:t>stress…It </a:t>
            </a:r>
            <a:r>
              <a:rPr lang="en-US" sz="2600" dirty="0"/>
              <a:t>means "bouncing back" from difficult </a:t>
            </a:r>
            <a:r>
              <a:rPr lang="en-US" sz="2600" dirty="0" smtClean="0"/>
              <a:t>experiences”.</a:t>
            </a:r>
            <a:r>
              <a:rPr lang="en-US" sz="2600" baseline="30000" dirty="0" smtClean="0"/>
              <a:t>1</a:t>
            </a:r>
            <a:r>
              <a:rPr lang="en-US" sz="2600" dirty="0" smtClean="0"/>
              <a:t> </a:t>
            </a:r>
          </a:p>
          <a:p>
            <a:endParaRPr lang="en-US" sz="2600" dirty="0" smtClean="0"/>
          </a:p>
          <a:p>
            <a:r>
              <a:rPr lang="en-US" sz="2600" dirty="0" smtClean="0"/>
              <a:t>“In </a:t>
            </a:r>
            <a:r>
              <a:rPr lang="en-US" sz="2600" dirty="0"/>
              <a:t>the context of </a:t>
            </a:r>
            <a:r>
              <a:rPr lang="en-US" sz="2600" dirty="0" smtClean="0"/>
              <a:t>pediatric/health psychology</a:t>
            </a:r>
            <a:r>
              <a:rPr lang="en-US" sz="2600" dirty="0"/>
              <a:t>, resilience is the demonstration of </a:t>
            </a:r>
            <a:r>
              <a:rPr lang="en-US" sz="2600" dirty="0" smtClean="0"/>
              <a:t>emotional, behavioral</a:t>
            </a:r>
            <a:r>
              <a:rPr lang="en-US" sz="2600" dirty="0"/>
              <a:t>, or health outcomes that match </a:t>
            </a:r>
            <a:r>
              <a:rPr lang="en-US" sz="2600" dirty="0" smtClean="0"/>
              <a:t>or surpass </a:t>
            </a:r>
            <a:r>
              <a:rPr lang="en-US" sz="2600" dirty="0"/>
              <a:t>normative developmental milestones, </a:t>
            </a:r>
            <a:r>
              <a:rPr lang="en-US" sz="2600" dirty="0" smtClean="0"/>
              <a:t>behavioral functioning</a:t>
            </a:r>
            <a:r>
              <a:rPr lang="en-US" sz="2600" dirty="0"/>
              <a:t>, or emotional well-being, despite </a:t>
            </a:r>
            <a:r>
              <a:rPr lang="en-US" sz="2600" dirty="0" smtClean="0"/>
              <a:t>exposure to </a:t>
            </a:r>
            <a:r>
              <a:rPr lang="en-US" sz="2600" dirty="0"/>
              <a:t>the substantial challenges of living with </a:t>
            </a:r>
            <a:r>
              <a:rPr lang="en-US" sz="2600" dirty="0" smtClean="0"/>
              <a:t>and managing </a:t>
            </a:r>
            <a:r>
              <a:rPr lang="en-US" sz="2600" dirty="0"/>
              <a:t>a medical or developmental </a:t>
            </a:r>
            <a:r>
              <a:rPr lang="en-US" sz="2600" dirty="0" smtClean="0"/>
              <a:t>condition”.</a:t>
            </a:r>
            <a:r>
              <a:rPr lang="en-US" sz="2600" baseline="30000" dirty="0" smtClean="0"/>
              <a:t>2</a:t>
            </a:r>
          </a:p>
          <a:p>
            <a:endParaRPr lang="en-US" sz="2000" dirty="0"/>
          </a:p>
          <a:p>
            <a:endParaRPr lang="en-US" sz="2000" dirty="0"/>
          </a:p>
        </p:txBody>
      </p:sp>
      <p:sp>
        <p:nvSpPr>
          <p:cNvPr id="4" name="TextBox 3"/>
          <p:cNvSpPr txBox="1"/>
          <p:nvPr/>
        </p:nvSpPr>
        <p:spPr>
          <a:xfrm>
            <a:off x="3396343" y="6288833"/>
            <a:ext cx="5542384" cy="461665"/>
          </a:xfrm>
          <a:prstGeom prst="rect">
            <a:avLst/>
          </a:prstGeom>
          <a:noFill/>
        </p:spPr>
        <p:txBody>
          <a:bodyPr wrap="square" rtlCol="0">
            <a:spAutoFit/>
          </a:bodyPr>
          <a:lstStyle/>
          <a:p>
            <a:pPr marL="342900" marR="0" lvl="0" indent="-342900" algn="r" defTabSz="914400" rtl="0" eaLnBrk="1" fontAlgn="auto" latinLnBrk="0" hangingPunct="1">
              <a:lnSpc>
                <a:spcPct val="100000"/>
              </a:lnSpc>
              <a:spcBef>
                <a:spcPts val="0"/>
              </a:spcBef>
              <a:spcAft>
                <a:spcPts val="0"/>
              </a:spcAft>
              <a:buClrTx/>
              <a:buSzTx/>
              <a:buFontTx/>
              <a:buAutoNum type="arabicPeriod"/>
              <a:tabLst/>
              <a:defRPr/>
            </a:pPr>
            <a:r>
              <a:rPr kumimoji="0" lang="en-US" sz="1200" b="0" i="1" u="none" strike="noStrike" kern="1200" cap="none" spc="0" normalizeH="0" baseline="0" noProof="0" dirty="0" smtClean="0">
                <a:ln>
                  <a:noFill/>
                </a:ln>
                <a:solidFill>
                  <a:srgbClr val="584B3D"/>
                </a:solidFill>
                <a:effectLst/>
                <a:uLnTx/>
                <a:uFillTx/>
                <a:latin typeface="Georgia"/>
                <a:ea typeface="+mn-ea"/>
                <a:cs typeface="+mn-cs"/>
              </a:rPr>
              <a:t>American </a:t>
            </a:r>
            <a:r>
              <a:rPr kumimoji="0" lang="en-US" sz="1200" b="0" i="1" u="none" strike="noStrike" kern="1200" cap="none" spc="0" normalizeH="0" baseline="0" noProof="0" dirty="0">
                <a:ln>
                  <a:noFill/>
                </a:ln>
                <a:solidFill>
                  <a:srgbClr val="584B3D"/>
                </a:solidFill>
                <a:effectLst/>
                <a:uLnTx/>
                <a:uFillTx/>
                <a:latin typeface="Georgia"/>
                <a:ea typeface="+mn-ea"/>
                <a:cs typeface="+mn-cs"/>
              </a:rPr>
              <a:t>Psychological Association. (2014). </a:t>
            </a:r>
            <a:endParaRPr kumimoji="0" lang="en-US" sz="1200" b="0" i="1" u="none" strike="noStrike" kern="1200" cap="none" spc="0" normalizeH="0" baseline="0" noProof="0" dirty="0" smtClean="0">
              <a:ln>
                <a:noFill/>
              </a:ln>
              <a:solidFill>
                <a:srgbClr val="584B3D"/>
              </a:solidFill>
              <a:effectLst/>
              <a:uLnTx/>
              <a:uFillTx/>
              <a:latin typeface="Georgia"/>
              <a:ea typeface="+mn-ea"/>
              <a:cs typeface="+mn-cs"/>
            </a:endParaRPr>
          </a:p>
          <a:p>
            <a:pPr marL="342900" marR="0" lvl="0" indent="-342900" algn="r" defTabSz="914400" rtl="0" eaLnBrk="1" fontAlgn="auto" latinLnBrk="0" hangingPunct="1">
              <a:lnSpc>
                <a:spcPct val="100000"/>
              </a:lnSpc>
              <a:spcBef>
                <a:spcPts val="0"/>
              </a:spcBef>
              <a:spcAft>
                <a:spcPts val="0"/>
              </a:spcAft>
              <a:buClrTx/>
              <a:buSzTx/>
              <a:buFontTx/>
              <a:buAutoNum type="arabicPeriod"/>
              <a:tabLst/>
              <a:defRPr/>
            </a:pPr>
            <a:r>
              <a:rPr kumimoji="0" lang="en-US" sz="1200" b="0" i="1" u="none" strike="noStrike" kern="1200" cap="none" spc="0" normalizeH="0" baseline="0" noProof="0" dirty="0" smtClean="0">
                <a:ln>
                  <a:noFill/>
                </a:ln>
                <a:solidFill>
                  <a:srgbClr val="584B3D"/>
                </a:solidFill>
                <a:effectLst/>
                <a:uLnTx/>
                <a:uFillTx/>
                <a:latin typeface="Georgia"/>
                <a:ea typeface="+mn-ea"/>
                <a:cs typeface="+mn-cs"/>
              </a:rPr>
              <a:t>Hilliard et al. </a:t>
            </a:r>
            <a:r>
              <a:rPr kumimoji="0" lang="en-US" sz="1200" b="0" i="1" u="none" strike="noStrike" kern="1200" cap="none" spc="0" normalizeH="0" baseline="0" noProof="0" dirty="0">
                <a:ln>
                  <a:noFill/>
                </a:ln>
                <a:solidFill>
                  <a:srgbClr val="584B3D"/>
                </a:solidFill>
                <a:effectLst/>
                <a:uLnTx/>
                <a:uFillTx/>
                <a:latin typeface="Georgia"/>
                <a:ea typeface="+mn-ea"/>
                <a:cs typeface="+mn-cs"/>
              </a:rPr>
              <a:t>(2015) </a:t>
            </a:r>
            <a:endParaRPr kumimoji="0" lang="en-US" sz="1200" b="0" i="0" u="none" strike="noStrike" kern="1200" cap="none" spc="0" normalizeH="0" baseline="0" noProof="0" dirty="0">
              <a:ln>
                <a:noFill/>
              </a:ln>
              <a:solidFill>
                <a:srgbClr val="584B3D"/>
              </a:solidFill>
              <a:effectLst/>
              <a:uLnTx/>
              <a:uFillTx/>
              <a:latin typeface="Georgia"/>
              <a:ea typeface="+mn-ea"/>
              <a:cs typeface="+mn-cs"/>
            </a:endParaRPr>
          </a:p>
        </p:txBody>
      </p:sp>
    </p:spTree>
    <p:extLst>
      <p:ext uri="{BB962C8B-B14F-4D97-AF65-F5344CB8AC3E}">
        <p14:creationId xmlns:p14="http://schemas.microsoft.com/office/powerpoint/2010/main" val="42664601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latin typeface="+mn-lt"/>
              </a:rPr>
              <a:t>Tips for coping with chronic illness</a:t>
            </a:r>
            <a:endParaRPr lang="en-US" sz="4000" cap="none" dirty="0">
              <a:latin typeface="+mn-lt"/>
            </a:endParaRPr>
          </a:p>
        </p:txBody>
      </p:sp>
      <p:sp>
        <p:nvSpPr>
          <p:cNvPr id="3" name="Content Placeholder 2"/>
          <p:cNvSpPr>
            <a:spLocks noGrp="1"/>
          </p:cNvSpPr>
          <p:nvPr>
            <p:ph idx="1"/>
          </p:nvPr>
        </p:nvSpPr>
        <p:spPr/>
        <p:txBody>
          <a:bodyPr/>
          <a:lstStyle/>
          <a:p>
            <a:r>
              <a:rPr lang="en-US" dirty="0" smtClean="0"/>
              <a:t>Stay informed</a:t>
            </a:r>
          </a:p>
          <a:p>
            <a:r>
              <a:rPr lang="en-US" dirty="0" smtClean="0"/>
              <a:t>Connect with others</a:t>
            </a:r>
          </a:p>
          <a:p>
            <a:r>
              <a:rPr lang="en-US" dirty="0" smtClean="0"/>
              <a:t>Consider the Big Picture</a:t>
            </a:r>
          </a:p>
          <a:p>
            <a:r>
              <a:rPr lang="en-US" dirty="0" smtClean="0"/>
              <a:t>Stay in the moment</a:t>
            </a:r>
          </a:p>
          <a:p>
            <a:r>
              <a:rPr lang="en-US" dirty="0" smtClean="0"/>
              <a:t>Know yourself</a:t>
            </a:r>
          </a:p>
          <a:p>
            <a:r>
              <a:rPr lang="en-US" dirty="0" smtClean="0"/>
              <a:t>Seek help when you need it</a:t>
            </a:r>
          </a:p>
          <a:p>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17</a:t>
            </a:fld>
            <a:endParaRPr lang="en-US" dirty="0"/>
          </a:p>
        </p:txBody>
      </p:sp>
    </p:spTree>
    <p:extLst>
      <p:ext uri="{BB962C8B-B14F-4D97-AF65-F5344CB8AC3E}">
        <p14:creationId xmlns:p14="http://schemas.microsoft.com/office/powerpoint/2010/main" val="1762449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40181A-01B0-4CB8-8614-1473649F6741}" type="slidenum">
              <a:rPr lang="en-US" smtClean="0"/>
              <a:t>18</a:t>
            </a:fld>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95672" y="846388"/>
            <a:ext cx="5787970" cy="4765429"/>
          </a:xfrm>
        </p:spPr>
      </p:pic>
    </p:spTree>
    <p:extLst>
      <p:ext uri="{BB962C8B-B14F-4D97-AF65-F5344CB8AC3E}">
        <p14:creationId xmlns:p14="http://schemas.microsoft.com/office/powerpoint/2010/main" val="490038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sz="4000" cap="none" dirty="0" smtClean="0">
                <a:latin typeface="+mn-lt"/>
              </a:rPr>
              <a:t>Resources</a:t>
            </a:r>
            <a:endParaRPr lang="en-US" sz="4000" cap="none" dirty="0">
              <a:latin typeface="+mn-lt"/>
            </a:endParaRPr>
          </a:p>
        </p:txBody>
      </p:sp>
      <p:sp>
        <p:nvSpPr>
          <p:cNvPr id="4" name="Text Placeholder 3"/>
          <p:cNvSpPr>
            <a:spLocks noGrp="1"/>
          </p:cNvSpPr>
          <p:nvPr>
            <p:ph type="body" sz="half" idx="1"/>
          </p:nvPr>
        </p:nvSpPr>
        <p:spPr>
          <a:xfrm>
            <a:off x="457200" y="1719263"/>
            <a:ext cx="8229600" cy="4757737"/>
          </a:xfrm>
        </p:spPr>
        <p:txBody>
          <a:bodyPr rtlCol="0">
            <a:normAutofit fontScale="85000" lnSpcReduction="20000"/>
          </a:bodyPr>
          <a:lstStyle/>
          <a:p>
            <a:pPr marL="0" indent="0">
              <a:buNone/>
              <a:defRPr/>
            </a:pPr>
            <a:r>
              <a:rPr lang="en-US" sz="3200" dirty="0">
                <a:solidFill>
                  <a:schemeClr val="accent1"/>
                </a:solidFill>
                <a:hlinkClick r:id="rId3"/>
              </a:rPr>
              <a:t>https://www.apa.org/helpcenter/stress-facts.pdf</a:t>
            </a:r>
            <a:endParaRPr lang="en-US" sz="3200" dirty="0">
              <a:solidFill>
                <a:schemeClr val="accent1"/>
              </a:solidFill>
            </a:endParaRPr>
          </a:p>
          <a:p>
            <a:pPr marL="0" indent="0" eaLnBrk="1" fontAlgn="auto" hangingPunct="1">
              <a:spcAft>
                <a:spcPts val="0"/>
              </a:spcAft>
              <a:buNone/>
              <a:defRPr/>
            </a:pPr>
            <a:r>
              <a:rPr lang="en-US" sz="3200" i="1" dirty="0" smtClean="0">
                <a:solidFill>
                  <a:schemeClr val="bg2"/>
                </a:solidFill>
              </a:rPr>
              <a:t>Information about stress and its effects from the American Psychological Association.</a:t>
            </a:r>
          </a:p>
          <a:p>
            <a:pPr marL="0" indent="0">
              <a:buNone/>
              <a:defRPr/>
            </a:pPr>
            <a:endParaRPr lang="en-US" sz="3200" i="1" u="sng" dirty="0">
              <a:solidFill>
                <a:schemeClr val="accent1"/>
              </a:solidFill>
            </a:endParaRPr>
          </a:p>
          <a:p>
            <a:pPr marL="0" indent="0">
              <a:buNone/>
              <a:defRPr/>
            </a:pPr>
            <a:r>
              <a:rPr lang="en-US" sz="3200" u="sng" dirty="0">
                <a:solidFill>
                  <a:schemeClr val="accent1"/>
                </a:solidFill>
              </a:rPr>
              <a:t>http://www.aacap.org</a:t>
            </a:r>
          </a:p>
          <a:p>
            <a:pPr marL="0" indent="0">
              <a:buNone/>
              <a:defRPr/>
            </a:pPr>
            <a:r>
              <a:rPr lang="en-US" sz="3200" dirty="0"/>
              <a:t> </a:t>
            </a:r>
            <a:r>
              <a:rPr lang="en-US" sz="3200" i="1" dirty="0" smtClean="0"/>
              <a:t>Facts for Families from the American </a:t>
            </a:r>
            <a:r>
              <a:rPr lang="en-US" sz="3200" i="1" dirty="0"/>
              <a:t>Academy of Child and Adolescent Psychiatry  </a:t>
            </a:r>
          </a:p>
          <a:p>
            <a:pPr marL="0" indent="0" eaLnBrk="1" fontAlgn="auto" hangingPunct="1">
              <a:spcAft>
                <a:spcPts val="0"/>
              </a:spcAft>
              <a:buNone/>
              <a:defRPr/>
            </a:pPr>
            <a:endParaRPr lang="en-US" sz="3200" i="1" dirty="0" smtClean="0">
              <a:solidFill>
                <a:schemeClr val="accent1"/>
              </a:solidFill>
            </a:endParaRPr>
          </a:p>
          <a:p>
            <a:pPr marL="0" indent="0" eaLnBrk="1" fontAlgn="auto" hangingPunct="1">
              <a:spcAft>
                <a:spcPts val="0"/>
              </a:spcAft>
              <a:buNone/>
              <a:defRPr/>
            </a:pPr>
            <a:r>
              <a:rPr lang="en-US" sz="3200" dirty="0" smtClean="0">
                <a:solidFill>
                  <a:schemeClr val="accent1"/>
                </a:solidFill>
                <a:hlinkClick r:id="rId4"/>
              </a:rPr>
              <a:t>http</a:t>
            </a:r>
            <a:r>
              <a:rPr lang="en-US" sz="3200" dirty="0">
                <a:solidFill>
                  <a:schemeClr val="accent1"/>
                </a:solidFill>
                <a:hlinkClick r:id="rId4"/>
              </a:rPr>
              <a:t>://</a:t>
            </a:r>
            <a:r>
              <a:rPr lang="en-US" sz="3200" dirty="0" smtClean="0">
                <a:solidFill>
                  <a:schemeClr val="accent1"/>
                </a:solidFill>
                <a:hlinkClick r:id="rId4"/>
              </a:rPr>
              <a:t>effectivechildtherapy.com</a:t>
            </a:r>
            <a:endParaRPr lang="en-US" sz="3200" dirty="0" smtClean="0">
              <a:solidFill>
                <a:schemeClr val="accent1"/>
              </a:solidFill>
            </a:endParaRPr>
          </a:p>
          <a:p>
            <a:pPr marL="0" indent="0" eaLnBrk="1" fontAlgn="auto" hangingPunct="1">
              <a:spcAft>
                <a:spcPts val="0"/>
              </a:spcAft>
              <a:buFont typeface="Arial" panose="020B0604020202020204" pitchFamily="34" charset="0"/>
              <a:buNone/>
              <a:defRPr/>
            </a:pPr>
            <a:r>
              <a:rPr lang="en-US" sz="3200" i="1" dirty="0" smtClean="0"/>
              <a:t>Information about evidence-based treatment for  anxiety, depression and other childhood behavioral health problems</a:t>
            </a:r>
          </a:p>
        </p:txBody>
      </p:sp>
    </p:spTree>
    <p:extLst>
      <p:ext uri="{BB962C8B-B14F-4D97-AF65-F5344CB8AC3E}">
        <p14:creationId xmlns:p14="http://schemas.microsoft.com/office/powerpoint/2010/main" val="19295325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latin typeface="+mn-lt"/>
              </a:rPr>
              <a:t>Disclosures</a:t>
            </a:r>
            <a:endParaRPr lang="en-US" sz="4000" cap="none" dirty="0">
              <a:latin typeface="+mn-lt"/>
            </a:endParaRPr>
          </a:p>
        </p:txBody>
      </p:sp>
      <p:sp>
        <p:nvSpPr>
          <p:cNvPr id="3" name="Content Placeholder 2"/>
          <p:cNvSpPr>
            <a:spLocks noGrp="1"/>
          </p:cNvSpPr>
          <p:nvPr>
            <p:ph idx="1"/>
          </p:nvPr>
        </p:nvSpPr>
        <p:spPr/>
        <p:txBody>
          <a:bodyPr/>
          <a:lstStyle/>
          <a:p>
            <a:endParaRPr lang="en-US" dirty="0"/>
          </a:p>
          <a:p>
            <a:r>
              <a:rPr lang="en-US" dirty="0"/>
              <a:t>I have no conflicts of interest </a:t>
            </a:r>
            <a:r>
              <a:rPr lang="en-US" dirty="0" smtClean="0"/>
              <a:t>or financial interest.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2</a:t>
            </a:fld>
            <a:endParaRPr lang="en-US" dirty="0"/>
          </a:p>
        </p:txBody>
      </p:sp>
    </p:spTree>
    <p:extLst>
      <p:ext uri="{BB962C8B-B14F-4D97-AF65-F5344CB8AC3E}">
        <p14:creationId xmlns:p14="http://schemas.microsoft.com/office/powerpoint/2010/main" val="408903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latin typeface="+mn-lt"/>
              </a:rPr>
              <a:t>References</a:t>
            </a:r>
            <a:endParaRPr lang="en-US" sz="4000" cap="none" dirty="0">
              <a:latin typeface="+mn-lt"/>
            </a:endParaRPr>
          </a:p>
        </p:txBody>
      </p:sp>
      <p:sp>
        <p:nvSpPr>
          <p:cNvPr id="3" name="Content Placeholder 2"/>
          <p:cNvSpPr>
            <a:spLocks noGrp="1"/>
          </p:cNvSpPr>
          <p:nvPr>
            <p:ph idx="1"/>
          </p:nvPr>
        </p:nvSpPr>
        <p:spPr>
          <a:xfrm>
            <a:off x="1172632" y="1808421"/>
            <a:ext cx="7507224" cy="3895344"/>
          </a:xfrm>
        </p:spPr>
        <p:txBody>
          <a:bodyPr>
            <a:noAutofit/>
          </a:bodyPr>
          <a:lstStyle/>
          <a:p>
            <a:r>
              <a:rPr lang="en-US" sz="2000" dirty="0">
                <a:solidFill>
                  <a:schemeClr val="bg2"/>
                </a:solidFill>
              </a:rPr>
              <a:t>American Psychological Association. (2014). The road to resilience. Washington, DC: American Psychological Association</a:t>
            </a:r>
            <a:r>
              <a:rPr lang="en-US" sz="2000" dirty="0" smtClean="0">
                <a:solidFill>
                  <a:schemeClr val="bg2"/>
                </a:solidFill>
              </a:rPr>
              <a:t>.</a:t>
            </a:r>
          </a:p>
          <a:p>
            <a:r>
              <a:rPr lang="en-US" sz="2000" dirty="0" err="1" smtClean="0"/>
              <a:t>Compas</a:t>
            </a:r>
            <a:r>
              <a:rPr lang="en-US" sz="2000" dirty="0" smtClean="0"/>
              <a:t> BE, Connor-Smith JK, Saltzman H et al. Coping </a:t>
            </a:r>
            <a:r>
              <a:rPr lang="en-US" sz="2000" dirty="0"/>
              <a:t>with stress during childhood and adolescence: Problems, progress, and potential in theory and research. </a:t>
            </a:r>
            <a:r>
              <a:rPr lang="en-US" sz="2000" i="1" dirty="0" smtClean="0"/>
              <a:t>Psychological Bulletin</a:t>
            </a:r>
            <a:r>
              <a:rPr lang="en-US" sz="2000" dirty="0" smtClean="0"/>
              <a:t>. 2001; 127:87–127</a:t>
            </a:r>
            <a:r>
              <a:rPr lang="en-US" sz="2000" dirty="0"/>
              <a:t>.</a:t>
            </a:r>
          </a:p>
          <a:p>
            <a:r>
              <a:rPr lang="en-US" sz="2000" dirty="0" smtClean="0">
                <a:solidFill>
                  <a:schemeClr val="bg2"/>
                </a:solidFill>
              </a:rPr>
              <a:t>Hilliard ME, </a:t>
            </a:r>
            <a:r>
              <a:rPr lang="en-US" sz="2000" dirty="0" err="1" smtClean="0">
                <a:solidFill>
                  <a:schemeClr val="bg2"/>
                </a:solidFill>
              </a:rPr>
              <a:t>McQuaid</a:t>
            </a:r>
            <a:r>
              <a:rPr lang="en-US" sz="2000" dirty="0" smtClean="0">
                <a:solidFill>
                  <a:schemeClr val="bg2"/>
                </a:solidFill>
              </a:rPr>
              <a:t> EL, Nabors L et al. Resilience </a:t>
            </a:r>
            <a:r>
              <a:rPr lang="en-US" sz="2000" dirty="0">
                <a:solidFill>
                  <a:schemeClr val="bg2"/>
                </a:solidFill>
              </a:rPr>
              <a:t>in youth and families living with pediatric health and developmental conditions: Introduction to the special issue on resilience. </a:t>
            </a:r>
            <a:r>
              <a:rPr lang="en-US" sz="2000" i="1" dirty="0">
                <a:solidFill>
                  <a:schemeClr val="bg2"/>
                </a:solidFill>
              </a:rPr>
              <a:t>Journal of Pediatric </a:t>
            </a:r>
            <a:r>
              <a:rPr lang="en-US" sz="2000" i="1" dirty="0" smtClean="0">
                <a:solidFill>
                  <a:schemeClr val="bg2"/>
                </a:solidFill>
              </a:rPr>
              <a:t>Psychology</a:t>
            </a:r>
            <a:r>
              <a:rPr lang="en-US" sz="2000" dirty="0" smtClean="0">
                <a:solidFill>
                  <a:schemeClr val="bg2"/>
                </a:solidFill>
              </a:rPr>
              <a:t>. 2015; 40: </a:t>
            </a:r>
            <a:r>
              <a:rPr lang="en-US" sz="2000" dirty="0">
                <a:solidFill>
                  <a:schemeClr val="bg2"/>
                </a:solidFill>
              </a:rPr>
              <a:t>835-839</a:t>
            </a:r>
            <a:r>
              <a:rPr lang="en-US" sz="2000" dirty="0" smtClean="0">
                <a:solidFill>
                  <a:schemeClr val="bg2"/>
                </a:solidFill>
              </a:rPr>
              <a:t>.</a:t>
            </a:r>
          </a:p>
          <a:p>
            <a:pPr marL="0" indent="0">
              <a:buNone/>
            </a:pPr>
            <a:endParaRPr lang="en-US" sz="2000" dirty="0">
              <a:solidFill>
                <a:schemeClr val="bg2"/>
              </a:solidFill>
            </a:endParaRPr>
          </a:p>
          <a:p>
            <a:pPr marL="0" indent="0">
              <a:buNone/>
            </a:pPr>
            <a:r>
              <a:rPr lang="en-US" sz="2000" dirty="0" smtClean="0">
                <a:solidFill>
                  <a:schemeClr val="bg2"/>
                </a:solidFill>
              </a:rPr>
              <a:t> </a:t>
            </a:r>
            <a:endParaRPr lang="en-US" dirty="0" smtClean="0">
              <a:solidFill>
                <a:schemeClr val="bg2"/>
              </a:solidFill>
            </a:endParaRPr>
          </a:p>
        </p:txBody>
      </p:sp>
      <p:sp>
        <p:nvSpPr>
          <p:cNvPr id="4" name="Slide Number Placeholder 3"/>
          <p:cNvSpPr>
            <a:spLocks noGrp="1"/>
          </p:cNvSpPr>
          <p:nvPr>
            <p:ph type="sldNum" sz="quarter" idx="12"/>
          </p:nvPr>
        </p:nvSpPr>
        <p:spPr/>
        <p:txBody>
          <a:bodyPr/>
          <a:lstStyle/>
          <a:p>
            <a:fld id="{AD40181A-01B0-4CB8-8614-1473649F6741}" type="slidenum">
              <a:rPr lang="en-US" smtClean="0"/>
              <a:t>20</a:t>
            </a:fld>
            <a:endParaRPr lang="en-US" dirty="0"/>
          </a:p>
        </p:txBody>
      </p:sp>
    </p:spTree>
    <p:extLst>
      <p:ext uri="{BB962C8B-B14F-4D97-AF65-F5344CB8AC3E}">
        <p14:creationId xmlns:p14="http://schemas.microsoft.com/office/powerpoint/2010/main" val="4171096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latin typeface="+mn-lt"/>
              </a:rPr>
              <a:t>References</a:t>
            </a:r>
            <a:endParaRPr lang="en-US" sz="4000" cap="none" dirty="0">
              <a:latin typeface="+mn-lt"/>
            </a:endParaRPr>
          </a:p>
        </p:txBody>
      </p:sp>
      <p:sp>
        <p:nvSpPr>
          <p:cNvPr id="3" name="Content Placeholder 2"/>
          <p:cNvSpPr>
            <a:spLocks noGrp="1"/>
          </p:cNvSpPr>
          <p:nvPr>
            <p:ph idx="1"/>
          </p:nvPr>
        </p:nvSpPr>
        <p:spPr>
          <a:xfrm>
            <a:off x="1172632" y="1664042"/>
            <a:ext cx="7507224" cy="3895344"/>
          </a:xfrm>
        </p:spPr>
        <p:txBody>
          <a:bodyPr>
            <a:normAutofit/>
          </a:bodyPr>
          <a:lstStyle/>
          <a:p>
            <a:r>
              <a:rPr lang="en-US" sz="2000" dirty="0">
                <a:solidFill>
                  <a:schemeClr val="bg2"/>
                </a:solidFill>
              </a:rPr>
              <a:t>Lazarus, R.S. &amp; </a:t>
            </a:r>
            <a:r>
              <a:rPr lang="en-US" sz="2000" dirty="0" err="1">
                <a:solidFill>
                  <a:schemeClr val="bg2"/>
                </a:solidFill>
              </a:rPr>
              <a:t>Folkman</a:t>
            </a:r>
            <a:r>
              <a:rPr lang="en-US" sz="2000" dirty="0">
                <a:solidFill>
                  <a:schemeClr val="bg2"/>
                </a:solidFill>
              </a:rPr>
              <a:t>, S. (1984). </a:t>
            </a:r>
            <a:r>
              <a:rPr lang="en-US" sz="2000" i="1" dirty="0">
                <a:solidFill>
                  <a:schemeClr val="bg2"/>
                </a:solidFill>
              </a:rPr>
              <a:t>Stress, appraisal and coping</a:t>
            </a:r>
            <a:r>
              <a:rPr lang="en-US" sz="2000" dirty="0">
                <a:solidFill>
                  <a:schemeClr val="bg2"/>
                </a:solidFill>
              </a:rPr>
              <a:t>. New York: Springer Publishing Company, Inc.</a:t>
            </a:r>
          </a:p>
          <a:p>
            <a:r>
              <a:rPr lang="nl-NL" sz="2000" dirty="0">
                <a:solidFill>
                  <a:schemeClr val="bg2"/>
                </a:solidFill>
              </a:rPr>
              <a:t>S</a:t>
            </a:r>
            <a:r>
              <a:rPr lang="nl-NL" sz="2000" dirty="0" smtClean="0">
                <a:solidFill>
                  <a:schemeClr val="bg2"/>
                </a:solidFill>
              </a:rPr>
              <a:t>tam </a:t>
            </a:r>
            <a:r>
              <a:rPr lang="nl-NL" sz="2000" dirty="0">
                <a:solidFill>
                  <a:schemeClr val="bg2"/>
                </a:solidFill>
              </a:rPr>
              <a:t>H, Hartman EE, Deurloo JA et al. </a:t>
            </a:r>
            <a:r>
              <a:rPr lang="en-US" sz="2000" dirty="0">
                <a:solidFill>
                  <a:schemeClr val="bg2"/>
                </a:solidFill>
              </a:rPr>
              <a:t>Young adult patients with a history of pediatric disease: Impact on course of life and transition into adulthood. </a:t>
            </a:r>
            <a:r>
              <a:rPr lang="en-US" sz="2000" i="1" dirty="0">
                <a:solidFill>
                  <a:schemeClr val="bg2"/>
                </a:solidFill>
              </a:rPr>
              <a:t>Journal of Adolescent </a:t>
            </a:r>
            <a:r>
              <a:rPr lang="en-US" sz="2000" i="1" dirty="0" smtClean="0">
                <a:solidFill>
                  <a:schemeClr val="bg2"/>
                </a:solidFill>
              </a:rPr>
              <a:t>Health</a:t>
            </a:r>
            <a:r>
              <a:rPr lang="en-US" sz="2000" dirty="0" smtClean="0">
                <a:solidFill>
                  <a:schemeClr val="bg2"/>
                </a:solidFill>
              </a:rPr>
              <a:t>. </a:t>
            </a:r>
            <a:r>
              <a:rPr lang="en-US" sz="2000" dirty="0">
                <a:solidFill>
                  <a:schemeClr val="bg2"/>
                </a:solidFill>
              </a:rPr>
              <a:t>2006; 39: 4–13.</a:t>
            </a:r>
          </a:p>
          <a:p>
            <a:r>
              <a:rPr lang="en-US" sz="2000" dirty="0" err="1" smtClean="0">
                <a:solidFill>
                  <a:schemeClr val="bg2"/>
                </a:solidFill>
              </a:rPr>
              <a:t>Soliday</a:t>
            </a:r>
            <a:r>
              <a:rPr lang="en-US" sz="2000" dirty="0" smtClean="0">
                <a:solidFill>
                  <a:schemeClr val="bg2"/>
                </a:solidFill>
              </a:rPr>
              <a:t> </a:t>
            </a:r>
            <a:r>
              <a:rPr lang="en-US" sz="2000" dirty="0">
                <a:solidFill>
                  <a:schemeClr val="bg2"/>
                </a:solidFill>
              </a:rPr>
              <a:t>E, Kool F, </a:t>
            </a:r>
            <a:r>
              <a:rPr lang="en-US" sz="2000" dirty="0" err="1">
                <a:solidFill>
                  <a:schemeClr val="bg2"/>
                </a:solidFill>
              </a:rPr>
              <a:t>Lande</a:t>
            </a:r>
            <a:r>
              <a:rPr lang="en-US" sz="2000" dirty="0">
                <a:solidFill>
                  <a:schemeClr val="bg2"/>
                </a:solidFill>
              </a:rPr>
              <a:t> MB. Psychosocial adjustment in children with kidney disease. </a:t>
            </a:r>
            <a:r>
              <a:rPr lang="en-US" sz="2000" i="1" dirty="0" smtClean="0">
                <a:solidFill>
                  <a:schemeClr val="bg2"/>
                </a:solidFill>
              </a:rPr>
              <a:t>Journal of </a:t>
            </a:r>
            <a:r>
              <a:rPr lang="en-US" sz="2000" i="1" dirty="0">
                <a:solidFill>
                  <a:schemeClr val="bg2"/>
                </a:solidFill>
              </a:rPr>
              <a:t>Pediatric Psychology</a:t>
            </a:r>
            <a:r>
              <a:rPr lang="en-US" sz="2000" dirty="0">
                <a:solidFill>
                  <a:schemeClr val="bg2"/>
                </a:solidFill>
              </a:rPr>
              <a:t>. 2000</a:t>
            </a:r>
            <a:r>
              <a:rPr lang="en-US" sz="2000" dirty="0" smtClean="0">
                <a:solidFill>
                  <a:schemeClr val="bg2"/>
                </a:solidFill>
              </a:rPr>
              <a:t>; 25:93-103</a:t>
            </a:r>
            <a:r>
              <a:rPr lang="en-US" sz="2000" dirty="0">
                <a:solidFill>
                  <a:schemeClr val="bg2"/>
                </a:solidFill>
              </a:rPr>
              <a:t>.</a:t>
            </a:r>
          </a:p>
          <a:p>
            <a:pPr marL="0" indent="0">
              <a:buNone/>
            </a:pPr>
            <a:endParaRPr lang="en-US" dirty="0">
              <a:solidFill>
                <a:schemeClr val="bg2"/>
              </a:solidFill>
            </a:endParaRPr>
          </a:p>
          <a:p>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21</a:t>
            </a:fld>
            <a:endParaRPr lang="en-US" dirty="0"/>
          </a:p>
        </p:txBody>
      </p:sp>
    </p:spTree>
    <p:extLst>
      <p:ext uri="{BB962C8B-B14F-4D97-AF65-F5344CB8AC3E}">
        <p14:creationId xmlns:p14="http://schemas.microsoft.com/office/powerpoint/2010/main" val="4192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cap="none" dirty="0" smtClean="0">
                <a:latin typeface="+mn-lt"/>
              </a:rPr>
              <a:t>The Biopsychosocial model</a:t>
            </a:r>
            <a:r>
              <a:rPr lang="en-US" sz="4000" dirty="0" smtClean="0">
                <a:latin typeface="+mn-lt"/>
              </a:rPr>
              <a:t/>
            </a:r>
            <a:br>
              <a:rPr lang="en-US" sz="4000" dirty="0" smtClean="0">
                <a:latin typeface="+mn-lt"/>
              </a:rPr>
            </a:br>
            <a:endParaRPr lang="en-US" sz="40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25325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180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latin typeface="+mn-lt"/>
              </a:rPr>
              <a:t>Biological/physiological processes</a:t>
            </a:r>
            <a:endParaRPr lang="en-US" sz="4000" cap="none"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098482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2527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latin typeface="+mn-lt"/>
              </a:rPr>
              <a:t>Social context</a:t>
            </a:r>
            <a:endParaRPr lang="en-US" sz="4000" cap="none"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69516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986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latin typeface="+mn-lt"/>
              </a:rPr>
              <a:t>Psychological characteristics/processes</a:t>
            </a:r>
            <a:endParaRPr lang="en-US" sz="4000" cap="none"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73567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509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latin typeface="+mn-lt"/>
              </a:rPr>
              <a:t>The Biopsychosocial model</a:t>
            </a:r>
            <a:r>
              <a:rPr lang="en-US" dirty="0" smtClean="0"/>
              <a:t/>
            </a:r>
            <a:br>
              <a:rPr lang="en-US" dirty="0" smtClean="0"/>
            </a:br>
            <a:endParaRPr lang="en-US" dirty="0"/>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880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2" y="320156"/>
            <a:ext cx="7802926" cy="1143000"/>
          </a:xfrm>
        </p:spPr>
        <p:txBody>
          <a:bodyPr/>
          <a:lstStyle/>
          <a:p>
            <a:r>
              <a:rPr lang="en-US" sz="4000" cap="none" dirty="0" smtClean="0">
                <a:latin typeface="+mn-lt"/>
              </a:rPr>
              <a:t>Psychosocial risks associated with chronic illness</a:t>
            </a:r>
            <a:endParaRPr lang="en-US" sz="4000" cap="none" dirty="0">
              <a:latin typeface="+mn-lt"/>
            </a:endParaRPr>
          </a:p>
        </p:txBody>
      </p:sp>
      <p:sp>
        <p:nvSpPr>
          <p:cNvPr id="3" name="Content Placeholder 2"/>
          <p:cNvSpPr>
            <a:spLocks noGrp="1"/>
          </p:cNvSpPr>
          <p:nvPr>
            <p:ph idx="1"/>
          </p:nvPr>
        </p:nvSpPr>
        <p:spPr/>
        <p:txBody>
          <a:bodyPr/>
          <a:lstStyle/>
          <a:p>
            <a:pPr marL="0" indent="0">
              <a:buNone/>
            </a:pPr>
            <a:endParaRPr lang="en-US" dirty="0" smtClean="0"/>
          </a:p>
          <a:p>
            <a:r>
              <a:rPr lang="en-US" dirty="0"/>
              <a:t>Impact on Identity </a:t>
            </a:r>
          </a:p>
          <a:p>
            <a:r>
              <a:rPr lang="en-US" dirty="0" smtClean="0"/>
              <a:t>Anxiety/Depression</a:t>
            </a:r>
          </a:p>
          <a:p>
            <a:r>
              <a:rPr lang="en-US" dirty="0" smtClean="0"/>
              <a:t>Behavioral Problems (children)</a:t>
            </a:r>
          </a:p>
          <a:p>
            <a:r>
              <a:rPr lang="en-US" dirty="0" smtClean="0"/>
              <a:t>Social Isolation</a:t>
            </a:r>
          </a:p>
          <a:p>
            <a:r>
              <a:rPr lang="en-US" dirty="0"/>
              <a:t>Family </a:t>
            </a:r>
            <a:r>
              <a:rPr lang="en-US" dirty="0" smtClean="0"/>
              <a:t>Stress</a:t>
            </a:r>
          </a:p>
          <a:p>
            <a:r>
              <a:rPr lang="en-US" dirty="0" smtClean="0"/>
              <a:t>School or Work Participation/Performance </a:t>
            </a:r>
          </a:p>
          <a:p>
            <a:endParaRPr lang="en-US" dirty="0"/>
          </a:p>
          <a:p>
            <a:endParaRPr lang="en-US" dirty="0" smtClean="0"/>
          </a:p>
          <a:p>
            <a:endParaRPr lang="en-US" dirty="0" smtClean="0"/>
          </a:p>
        </p:txBody>
      </p:sp>
      <p:sp>
        <p:nvSpPr>
          <p:cNvPr id="5" name="TextBox 4"/>
          <p:cNvSpPr txBox="1"/>
          <p:nvPr/>
        </p:nvSpPr>
        <p:spPr>
          <a:xfrm>
            <a:off x="4812633" y="6136105"/>
            <a:ext cx="3867224" cy="646331"/>
          </a:xfrm>
          <a:prstGeom prst="rect">
            <a:avLst/>
          </a:prstGeom>
          <a:noFill/>
        </p:spPr>
        <p:txBody>
          <a:bodyPr wrap="square" rtlCol="0">
            <a:spAutoFit/>
          </a:bodyPr>
          <a:lstStyle/>
          <a:p>
            <a:pPr algn="r"/>
            <a:r>
              <a:rPr lang="en-US" dirty="0" err="1" smtClean="0">
                <a:solidFill>
                  <a:schemeClr val="bg2"/>
                </a:solidFill>
              </a:rPr>
              <a:t>Stam</a:t>
            </a:r>
            <a:r>
              <a:rPr lang="en-US" dirty="0" smtClean="0">
                <a:solidFill>
                  <a:schemeClr val="bg2"/>
                </a:solidFill>
              </a:rPr>
              <a:t> et al. 2006</a:t>
            </a:r>
          </a:p>
          <a:p>
            <a:pPr algn="r"/>
            <a:r>
              <a:rPr lang="en-US" dirty="0" err="1" smtClean="0">
                <a:solidFill>
                  <a:schemeClr val="bg2"/>
                </a:solidFill>
              </a:rPr>
              <a:t>Soliday</a:t>
            </a:r>
            <a:r>
              <a:rPr lang="en-US" dirty="0" smtClean="0">
                <a:solidFill>
                  <a:schemeClr val="bg2"/>
                </a:solidFill>
              </a:rPr>
              <a:t> et al. 2000</a:t>
            </a:r>
            <a:endParaRPr lang="en-US" dirty="0">
              <a:solidFill>
                <a:schemeClr val="bg2"/>
              </a:solidFill>
            </a:endParaRPr>
          </a:p>
        </p:txBody>
      </p:sp>
    </p:spTree>
    <p:extLst>
      <p:ext uri="{BB962C8B-B14F-4D97-AF65-F5344CB8AC3E}">
        <p14:creationId xmlns:p14="http://schemas.microsoft.com/office/powerpoint/2010/main" val="73848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043" y="-9790"/>
            <a:ext cx="7507224" cy="1143000"/>
          </a:xfrm>
        </p:spPr>
        <p:txBody>
          <a:bodyPr/>
          <a:lstStyle/>
          <a:p>
            <a:r>
              <a:rPr lang="en-US" sz="4000" cap="none" dirty="0" smtClean="0">
                <a:latin typeface="+mn-lt"/>
              </a:rPr>
              <a:t>Resilience</a:t>
            </a:r>
            <a:endParaRPr lang="en-US" sz="4000" cap="none" dirty="0">
              <a:latin typeface="+mn-lt"/>
            </a:endParaRPr>
          </a:p>
        </p:txBody>
      </p:sp>
      <p:sp>
        <p:nvSpPr>
          <p:cNvPr id="3" name="Content Placeholder 2"/>
          <p:cNvSpPr>
            <a:spLocks noGrp="1"/>
          </p:cNvSpPr>
          <p:nvPr>
            <p:ph idx="1"/>
          </p:nvPr>
        </p:nvSpPr>
        <p:spPr>
          <a:xfrm>
            <a:off x="1172632" y="890338"/>
            <a:ext cx="7507224" cy="4741238"/>
          </a:xfrm>
        </p:spPr>
        <p:txBody>
          <a:bodyPr>
            <a:noAutofit/>
          </a:bodyPr>
          <a:lstStyle/>
          <a:p>
            <a:r>
              <a:rPr lang="en-US" sz="2400" dirty="0"/>
              <a:t>“</a:t>
            </a:r>
            <a:r>
              <a:rPr lang="en-US" sz="2600" dirty="0"/>
              <a:t>Resilience is the process of adapting well in the face of adversity, trauma, tragedy, threats or significant sources of </a:t>
            </a:r>
            <a:r>
              <a:rPr lang="en-US" sz="2600" dirty="0" smtClean="0"/>
              <a:t>stress…It </a:t>
            </a:r>
            <a:r>
              <a:rPr lang="en-US" sz="2600" dirty="0"/>
              <a:t>means "bouncing back" from difficult </a:t>
            </a:r>
            <a:r>
              <a:rPr lang="en-US" sz="2600" dirty="0" smtClean="0"/>
              <a:t>experiences”.</a:t>
            </a:r>
            <a:r>
              <a:rPr lang="en-US" sz="2600" baseline="30000" dirty="0" smtClean="0"/>
              <a:t>1</a:t>
            </a:r>
            <a:r>
              <a:rPr lang="en-US" sz="2600" dirty="0" smtClean="0"/>
              <a:t> </a:t>
            </a:r>
          </a:p>
          <a:p>
            <a:endParaRPr lang="en-US" sz="2600" dirty="0" smtClean="0"/>
          </a:p>
          <a:p>
            <a:r>
              <a:rPr lang="en-US" sz="2600" dirty="0" smtClean="0"/>
              <a:t>“In </a:t>
            </a:r>
            <a:r>
              <a:rPr lang="en-US" sz="2600" dirty="0"/>
              <a:t>the context of </a:t>
            </a:r>
            <a:r>
              <a:rPr lang="en-US" sz="2600" dirty="0" smtClean="0"/>
              <a:t>pediatric/health psychology</a:t>
            </a:r>
            <a:r>
              <a:rPr lang="en-US" sz="2600" dirty="0"/>
              <a:t>, resilience is the demonstration of </a:t>
            </a:r>
            <a:r>
              <a:rPr lang="en-US" sz="2600" dirty="0" smtClean="0"/>
              <a:t>emotional, behavioral</a:t>
            </a:r>
            <a:r>
              <a:rPr lang="en-US" sz="2600" dirty="0"/>
              <a:t>, or health outcomes that match </a:t>
            </a:r>
            <a:r>
              <a:rPr lang="en-US" sz="2600" dirty="0" smtClean="0"/>
              <a:t>or surpass </a:t>
            </a:r>
            <a:r>
              <a:rPr lang="en-US" sz="2600" dirty="0"/>
              <a:t>normative developmental milestones, </a:t>
            </a:r>
            <a:r>
              <a:rPr lang="en-US" sz="2600" dirty="0" smtClean="0"/>
              <a:t>behavioral functioning</a:t>
            </a:r>
            <a:r>
              <a:rPr lang="en-US" sz="2600" dirty="0"/>
              <a:t>, or emotional well-being, despite </a:t>
            </a:r>
            <a:r>
              <a:rPr lang="en-US" sz="2600" dirty="0" smtClean="0"/>
              <a:t>exposure to </a:t>
            </a:r>
            <a:r>
              <a:rPr lang="en-US" sz="2600" dirty="0"/>
              <a:t>the substantial challenges of living with </a:t>
            </a:r>
            <a:r>
              <a:rPr lang="en-US" sz="2600" dirty="0" smtClean="0"/>
              <a:t>and managing </a:t>
            </a:r>
            <a:r>
              <a:rPr lang="en-US" sz="2600" dirty="0"/>
              <a:t>a medical or developmental </a:t>
            </a:r>
            <a:r>
              <a:rPr lang="en-US" sz="2600" dirty="0" smtClean="0"/>
              <a:t>condition”.</a:t>
            </a:r>
            <a:r>
              <a:rPr lang="en-US" sz="2600" baseline="30000" dirty="0" smtClean="0"/>
              <a:t>2</a:t>
            </a:r>
          </a:p>
          <a:p>
            <a:endParaRPr lang="en-US" sz="2000" dirty="0"/>
          </a:p>
          <a:p>
            <a:endParaRPr lang="en-US" sz="2000" dirty="0"/>
          </a:p>
        </p:txBody>
      </p:sp>
      <p:sp>
        <p:nvSpPr>
          <p:cNvPr id="4" name="TextBox 3"/>
          <p:cNvSpPr txBox="1"/>
          <p:nvPr/>
        </p:nvSpPr>
        <p:spPr>
          <a:xfrm>
            <a:off x="3396343" y="6288833"/>
            <a:ext cx="5542384" cy="461665"/>
          </a:xfrm>
          <a:prstGeom prst="rect">
            <a:avLst/>
          </a:prstGeom>
          <a:noFill/>
        </p:spPr>
        <p:txBody>
          <a:bodyPr wrap="square" rtlCol="0">
            <a:spAutoFit/>
          </a:bodyPr>
          <a:lstStyle/>
          <a:p>
            <a:pPr marL="342900" indent="-342900" algn="r">
              <a:buAutoNum type="arabicPeriod"/>
            </a:pPr>
            <a:r>
              <a:rPr lang="en-US" sz="1200" i="1" dirty="0" smtClean="0">
                <a:solidFill>
                  <a:schemeClr val="bg2"/>
                </a:solidFill>
              </a:rPr>
              <a:t>American </a:t>
            </a:r>
            <a:r>
              <a:rPr lang="en-US" sz="1200" i="1" dirty="0">
                <a:solidFill>
                  <a:schemeClr val="bg2"/>
                </a:solidFill>
              </a:rPr>
              <a:t>Psychological Association. (2014). </a:t>
            </a:r>
            <a:endParaRPr lang="en-US" sz="1200" i="1" dirty="0" smtClean="0">
              <a:solidFill>
                <a:schemeClr val="bg2"/>
              </a:solidFill>
            </a:endParaRPr>
          </a:p>
          <a:p>
            <a:pPr marL="342900" indent="-342900" algn="r">
              <a:buAutoNum type="arabicPeriod"/>
            </a:pPr>
            <a:r>
              <a:rPr lang="en-US" sz="1200" i="1" dirty="0" smtClean="0">
                <a:solidFill>
                  <a:schemeClr val="bg2"/>
                </a:solidFill>
              </a:rPr>
              <a:t>Hilliard et al. </a:t>
            </a:r>
            <a:r>
              <a:rPr lang="en-US" sz="1200" i="1" dirty="0">
                <a:solidFill>
                  <a:schemeClr val="bg2"/>
                </a:solidFill>
              </a:rPr>
              <a:t>(2015) </a:t>
            </a:r>
            <a:endParaRPr lang="en-US" sz="1200" dirty="0">
              <a:solidFill>
                <a:schemeClr val="bg2"/>
              </a:solidFill>
            </a:endParaRPr>
          </a:p>
        </p:txBody>
      </p:sp>
    </p:spTree>
    <p:extLst>
      <p:ext uri="{BB962C8B-B14F-4D97-AF65-F5344CB8AC3E}">
        <p14:creationId xmlns:p14="http://schemas.microsoft.com/office/powerpoint/2010/main" val="24118399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HOP Pattern Theme">
  <a:themeElements>
    <a:clrScheme name="CHOP Custom">
      <a:dk1>
        <a:srgbClr val="D11960"/>
      </a:dk1>
      <a:lt1>
        <a:srgbClr val="FFFFFE"/>
      </a:lt1>
      <a:dk2>
        <a:srgbClr val="FFFFFE"/>
      </a:dk2>
      <a:lt2>
        <a:srgbClr val="584B3D"/>
      </a:lt2>
      <a:accent1>
        <a:srgbClr val="3E9CC9"/>
      </a:accent1>
      <a:accent2>
        <a:srgbClr val="D11960"/>
      </a:accent2>
      <a:accent3>
        <a:srgbClr val="5C8D29"/>
      </a:accent3>
      <a:accent4>
        <a:srgbClr val="97C5DF"/>
      </a:accent4>
      <a:accent5>
        <a:srgbClr val="E5849B"/>
      </a:accent5>
      <a:accent6>
        <a:srgbClr val="9FBE7E"/>
      </a:accent6>
      <a:hlink>
        <a:srgbClr val="0000FF"/>
      </a:hlink>
      <a:folHlink>
        <a:srgbClr val="800080"/>
      </a:folHlink>
    </a:clrScheme>
    <a:fontScheme name="Custom 1">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HOPMasterSlides - Pattern and Buerger.pptx" id="{B841D696-1D0C-4266-B3EC-71EFD47D4273}" vid="{35F20625-F659-4C7E-810F-4B2D4EE97549}"/>
    </a:ext>
  </a:extLst>
</a:theme>
</file>

<file path=ppt/theme/theme2.xml><?xml version="1.0" encoding="utf-8"?>
<a:theme xmlns:a="http://schemas.openxmlformats.org/drawingml/2006/main" name="CHOP Buerger Building">
  <a:themeElements>
    <a:clrScheme name="CHOP Custom">
      <a:dk1>
        <a:srgbClr val="D11960"/>
      </a:dk1>
      <a:lt1>
        <a:srgbClr val="FFFFFE"/>
      </a:lt1>
      <a:dk2>
        <a:srgbClr val="FFFFFE"/>
      </a:dk2>
      <a:lt2>
        <a:srgbClr val="584B3D"/>
      </a:lt2>
      <a:accent1>
        <a:srgbClr val="3E9CC9"/>
      </a:accent1>
      <a:accent2>
        <a:srgbClr val="D11960"/>
      </a:accent2>
      <a:accent3>
        <a:srgbClr val="5C8D29"/>
      </a:accent3>
      <a:accent4>
        <a:srgbClr val="97C5DF"/>
      </a:accent4>
      <a:accent5>
        <a:srgbClr val="E5849B"/>
      </a:accent5>
      <a:accent6>
        <a:srgbClr val="9FBE7E"/>
      </a:accent6>
      <a:hlink>
        <a:srgbClr val="0000FF"/>
      </a:hlink>
      <a:folHlink>
        <a:srgbClr val="800080"/>
      </a:folHlink>
    </a:clrScheme>
    <a:fontScheme name="Custom 1">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HOPMasterSlides - Pattern and Buerger.pptx" id="{B841D696-1D0C-4266-B3EC-71EFD47D4273}" vid="{3368D8E7-F93A-415E-A923-C6C3475A7D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6a4a4262ab844b18de92e197378cee0 xmlns="e96402cb-0a6e-49e7-8465-cfae72b5129c">
      <Terms xmlns="http://schemas.microsoft.com/office/infopath/2007/PartnerControls"/>
    </h6a4a4262ab844b18de92e197378cee0>
    <o54b1e4c7e8f4e00a12ce46439e0e974 xmlns="e96402cb-0a6e-49e7-8465-cfae72b5129c">
      <Terms xmlns="http://schemas.microsoft.com/office/infopath/2007/PartnerControls"/>
    </o54b1e4c7e8f4e00a12ce46439e0e974>
    <Category xmlns="34d7e926-6bad-4161-b251-cfc43f69ae87">Templates</Category>
    <TaxKeywordTaxHTField xmlns="fcde5e04-944e-4dfc-be86-0a9ace870ff9">
      <Terms xmlns="http://schemas.microsoft.com/office/infopath/2007/PartnerControls"/>
    </TaxKeywordTaxHTField>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3D347118B88A4EA8E9A5FEBC94FD86" ma:contentTypeVersion="8" ma:contentTypeDescription="Create a new document." ma:contentTypeScope="" ma:versionID="e54af44cc39137a71e496aa5089235ef">
  <xsd:schema xmlns:xsd="http://www.w3.org/2001/XMLSchema" xmlns:xs="http://www.w3.org/2001/XMLSchema" xmlns:p="http://schemas.microsoft.com/office/2006/metadata/properties" xmlns:ns2="fcde5e04-944e-4dfc-be86-0a9ace870ff9" xmlns:ns3="e96402cb-0a6e-49e7-8465-cfae72b5129c" xmlns:ns4="34d7e926-6bad-4161-b251-cfc43f69ae87" xmlns:ns5="http://schemas.microsoft.com/sharepoint/v4" targetNamespace="http://schemas.microsoft.com/office/2006/metadata/properties" ma:root="true" ma:fieldsID="4dfd49e6986a0fb6e4e84e6606b80ac7" ns2:_="" ns3:_="" ns4:_="" ns5:_="">
    <xsd:import namespace="fcde5e04-944e-4dfc-be86-0a9ace870ff9"/>
    <xsd:import namespace="e96402cb-0a6e-49e7-8465-cfae72b5129c"/>
    <xsd:import namespace="34d7e926-6bad-4161-b251-cfc43f69ae87"/>
    <xsd:import namespace="http://schemas.microsoft.com/sharepoint/v4"/>
    <xsd:element name="properties">
      <xsd:complexType>
        <xsd:sequence>
          <xsd:element name="documentManagement">
            <xsd:complexType>
              <xsd:all>
                <xsd:element ref="ns2:TaxKeywordTaxHTField" minOccurs="0"/>
                <xsd:element ref="ns3:o54b1e4c7e8f4e00a12ce46439e0e974" minOccurs="0"/>
                <xsd:element ref="ns3:h6a4a4262ab844b18de92e197378cee0" minOccurs="0"/>
                <xsd:element ref="ns4:Category"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de5e04-944e-4dfc-be86-0a9ace870ff9"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96f6f6b-f55a-454e-8dbb-24a06af113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96402cb-0a6e-49e7-8465-cfae72b5129c" elementFormDefault="qualified">
    <xsd:import namespace="http://schemas.microsoft.com/office/2006/documentManagement/types"/>
    <xsd:import namespace="http://schemas.microsoft.com/office/infopath/2007/PartnerControls"/>
    <xsd:element name="o54b1e4c7e8f4e00a12ce46439e0e974" ma:index="11" nillable="true" ma:taxonomy="true" ma:internalName="o54b1e4c7e8f4e00a12ce46439e0e974" ma:taxonomyFieldName="KnowledgeBaseMetadata" ma:displayName="Knowledge Base Tags" ma:fieldId="{854b1e4c-7e8f-4e00-a12c-e46439e0e974}" ma:taxonomyMulti="true" ma:sspId="096f6f6b-f55a-454e-8dbb-24a06af11355" ma:termSetId="0fa4fcc5-20ed-47ab-b5c6-c9c312be74d0" ma:anchorId="00000000-0000-0000-0000-000000000000" ma:open="false" ma:isKeyword="false">
      <xsd:complexType>
        <xsd:sequence>
          <xsd:element ref="pc:Terms" minOccurs="0" maxOccurs="1"/>
        </xsd:sequence>
      </xsd:complexType>
    </xsd:element>
    <xsd:element name="h6a4a4262ab844b18de92e197378cee0" ma:index="13" nillable="true" ma:taxonomy="true" ma:internalName="h6a4a4262ab844b18de92e197378cee0" ma:taxonomyFieldName="KBPoliciesAndProcedures" ma:displayName="Knowledge Base Policies and Procedures" ma:fieldId="{16a4a426-2ab8-44b1-8de9-2e197378cee0}" ma:taxonomyMulti="true" ma:sspId="096f6f6b-f55a-454e-8dbb-24a06af11355" ma:termSetId="bf388315-c5fb-4b9c-b70e-1e19d0e0d3b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d7e926-6bad-4161-b251-cfc43f69ae87" elementFormDefault="qualified">
    <xsd:import namespace="http://schemas.microsoft.com/office/2006/documentManagement/types"/>
    <xsd:import namespace="http://schemas.microsoft.com/office/infopath/2007/PartnerControls"/>
    <xsd:element name="Category" ma:index="14" nillable="true" ma:displayName="Category" ma:format="Dropdown" ma:internalName="Category">
      <xsd:simpleType>
        <xsd:restriction base="dms:Choice">
          <xsd:enumeration value="Guidelines"/>
          <xsd:enumeration value="Templates"/>
          <xsd:enumeration value="AAG"/>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78B9CA-BC85-4AC4-82A4-AD53C20980F5}">
  <ds:schemaRefs>
    <ds:schemaRef ds:uri="http://schemas.microsoft.com/sharepoint/v3/contenttype/forms"/>
  </ds:schemaRefs>
</ds:datastoreItem>
</file>

<file path=customXml/itemProps2.xml><?xml version="1.0" encoding="utf-8"?>
<ds:datastoreItem xmlns:ds="http://schemas.openxmlformats.org/officeDocument/2006/customXml" ds:itemID="{7C493EF0-0BE4-4E84-A0BC-FF9879CDB9E8}">
  <ds:schemaRefs>
    <ds:schemaRef ds:uri="http://schemas.microsoft.com/office/2006/metadata/properties"/>
    <ds:schemaRef ds:uri="http://purl.org/dc/elements/1.1/"/>
    <ds:schemaRef ds:uri="http://schemas.microsoft.com/sharepoint/v4"/>
    <ds:schemaRef ds:uri="http://purl.org/dc/dcmitype/"/>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fcde5e04-944e-4dfc-be86-0a9ace870ff9"/>
    <ds:schemaRef ds:uri="34d7e926-6bad-4161-b251-cfc43f69ae87"/>
    <ds:schemaRef ds:uri="e96402cb-0a6e-49e7-8465-cfae72b5129c"/>
    <ds:schemaRef ds:uri="http://purl.org/dc/terms/"/>
  </ds:schemaRefs>
</ds:datastoreItem>
</file>

<file path=customXml/itemProps3.xml><?xml version="1.0" encoding="utf-8"?>
<ds:datastoreItem xmlns:ds="http://schemas.openxmlformats.org/officeDocument/2006/customXml" ds:itemID="{1BBAC596-346B-4E59-839B-DB15DC7AE2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de5e04-944e-4dfc-be86-0a9ace870ff9"/>
    <ds:schemaRef ds:uri="e96402cb-0a6e-49e7-8465-cfae72b5129c"/>
    <ds:schemaRef ds:uri="34d7e926-6bad-4161-b251-cfc43f69ae8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NewBrand CHOP Powerpoint No Pictures</Template>
  <TotalTime>9215</TotalTime>
  <Words>1827</Words>
  <Application>Microsoft Macintosh PowerPoint</Application>
  <PresentationFormat>On-screen Show (4:3)</PresentationFormat>
  <Paragraphs>205</Paragraphs>
  <Slides>21</Slides>
  <Notes>18</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CHOP Pattern Theme</vt:lpstr>
      <vt:lpstr>CHOP Buerger Building</vt:lpstr>
      <vt:lpstr>  Coping With  Chronic Illness</vt:lpstr>
      <vt:lpstr>Disclosures</vt:lpstr>
      <vt:lpstr>The Biopsychosocial model </vt:lpstr>
      <vt:lpstr>Biological/physiological processes</vt:lpstr>
      <vt:lpstr>Social context</vt:lpstr>
      <vt:lpstr>Psychological characteristics/processes</vt:lpstr>
      <vt:lpstr>The Biopsychosocial model </vt:lpstr>
      <vt:lpstr>Psychosocial risks associated with chronic illness</vt:lpstr>
      <vt:lpstr>Resilience</vt:lpstr>
      <vt:lpstr>Stress and coping</vt:lpstr>
      <vt:lpstr>PowerPoint Presentation</vt:lpstr>
      <vt:lpstr>Behavioral health  professional’s role</vt:lpstr>
      <vt:lpstr>Behavioral health interventions support: </vt:lpstr>
      <vt:lpstr>Identifying anxiety</vt:lpstr>
      <vt:lpstr>Identifying depression</vt:lpstr>
      <vt:lpstr>Resilience</vt:lpstr>
      <vt:lpstr>Tips for coping with chronic illness</vt:lpstr>
      <vt:lpstr>PowerPoint Presentation</vt:lpstr>
      <vt:lpstr>Resources</vt:lpstr>
      <vt:lpstr>References</vt:lpstr>
      <vt:lpstr>References</vt:lpstr>
    </vt:vector>
  </TitlesOfParts>
  <Company>The Children's Hospital of Philadelphia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Postdoctoral Fellowships</dc:title>
  <dc:creator>Psihogios, Alexandra M</dc:creator>
  <cp:keywords/>
  <cp:lastModifiedBy>Colleen Zak</cp:lastModifiedBy>
  <cp:revision>299</cp:revision>
  <cp:lastPrinted>2018-08-07T20:48:56Z</cp:lastPrinted>
  <dcterms:created xsi:type="dcterms:W3CDTF">2017-10-24T13:11:32Z</dcterms:created>
  <dcterms:modified xsi:type="dcterms:W3CDTF">2018-12-10T09:25:55Z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0x010100DF3D347118B88A4EA8E9A5FEBC94FD86</vt:lpwstr>
  </property>
  <property fmtid="{D5CDD505-2E9C-101B-9397-08002B2CF9AE}" pid="3" name="KBPoliciesAndProcedures">
    <vt:lpwstr/>
  </property>
  <property fmtid="{D5CDD505-2E9C-101B-9397-08002B2CF9AE}" pid="4" name="TaxKeyword">
    <vt:lpwstr/>
  </property>
  <property fmtid="{D5CDD505-2E9C-101B-9397-08002B2CF9AE}" pid="5" name="KnowledgeBaseMetadata">
    <vt:lpwstr/>
  </property>
  <property fmtid="{D5CDD505-2E9C-101B-9397-08002B2CF9AE}" pid="6" name="TaxCatchAll">
    <vt:lpwstr/>
  </property>
</Properties>
</file>