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6" r:id="rId5"/>
  </p:sldMasterIdLst>
  <p:notesMasterIdLst>
    <p:notesMasterId r:id="rId37"/>
  </p:notesMasterIdLst>
  <p:handoutMasterIdLst>
    <p:handoutMasterId r:id="rId38"/>
  </p:handoutMasterIdLst>
  <p:sldIdLst>
    <p:sldId id="256" r:id="rId6"/>
    <p:sldId id="398" r:id="rId7"/>
    <p:sldId id="260" r:id="rId8"/>
    <p:sldId id="403" r:id="rId9"/>
    <p:sldId id="404" r:id="rId10"/>
    <p:sldId id="410" r:id="rId11"/>
    <p:sldId id="411" r:id="rId12"/>
    <p:sldId id="405" r:id="rId13"/>
    <p:sldId id="409" r:id="rId14"/>
    <p:sldId id="397" r:id="rId15"/>
    <p:sldId id="401" r:id="rId16"/>
    <p:sldId id="407" r:id="rId17"/>
    <p:sldId id="406" r:id="rId18"/>
    <p:sldId id="329" r:id="rId19"/>
    <p:sldId id="408" r:id="rId20"/>
    <p:sldId id="400" r:id="rId21"/>
    <p:sldId id="365" r:id="rId22"/>
    <p:sldId id="390" r:id="rId23"/>
    <p:sldId id="391" r:id="rId24"/>
    <p:sldId id="368" r:id="rId25"/>
    <p:sldId id="371" r:id="rId26"/>
    <p:sldId id="372" r:id="rId27"/>
    <p:sldId id="383" r:id="rId28"/>
    <p:sldId id="380" r:id="rId29"/>
    <p:sldId id="374" r:id="rId30"/>
    <p:sldId id="412" r:id="rId31"/>
    <p:sldId id="375" r:id="rId32"/>
    <p:sldId id="376" r:id="rId33"/>
    <p:sldId id="413" r:id="rId34"/>
    <p:sldId id="258" r:id="rId35"/>
    <p:sldId id="33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1960"/>
    <a:srgbClr val="584B3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83" autoAdjust="0"/>
    <p:restoredTop sz="94660"/>
  </p:normalViewPr>
  <p:slideViewPr>
    <p:cSldViewPr snapToGrid="0">
      <p:cViewPr varScale="1">
        <p:scale>
          <a:sx n="52" d="100"/>
          <a:sy n="52" d="100"/>
        </p:scale>
        <p:origin x="-1456" y="-10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2C914-79D8-4F7C-BE98-7562339D0107}" type="doc">
      <dgm:prSet loTypeId="urn:microsoft.com/office/officeart/2005/8/layout/gear1" loCatId="cycle" qsTypeId="urn:microsoft.com/office/officeart/2005/8/quickstyle/simple1" qsCatId="simple" csTypeId="urn:microsoft.com/office/officeart/2005/8/colors/accent1_2" csCatId="accent1" phldr="1"/>
      <dgm:spPr/>
    </dgm:pt>
    <dgm:pt modelId="{8F810FD7-343D-4FB3-9CC4-2F63F7ED21B3}">
      <dgm:prSet phldrT="[Text]"/>
      <dgm:spPr/>
      <dgm:t>
        <a:bodyPr/>
        <a:lstStyle/>
        <a:p>
          <a:r>
            <a:rPr lang="en-US" i="1" dirty="0" smtClean="0"/>
            <a:t>PKHD1</a:t>
          </a:r>
          <a:endParaRPr lang="en-US" i="1" dirty="0"/>
        </a:p>
      </dgm:t>
    </dgm:pt>
    <dgm:pt modelId="{A345A3E9-938F-4B2D-AC9E-9725B17C9BF9}" type="parTrans" cxnId="{86DC69B8-67BE-4AA1-8209-5DE452B288EF}">
      <dgm:prSet/>
      <dgm:spPr/>
      <dgm:t>
        <a:bodyPr/>
        <a:lstStyle/>
        <a:p>
          <a:endParaRPr lang="en-US"/>
        </a:p>
      </dgm:t>
    </dgm:pt>
    <dgm:pt modelId="{E8FCEF32-CC44-4A56-B005-2C0DDB686721}" type="sibTrans" cxnId="{86DC69B8-67BE-4AA1-8209-5DE452B288EF}">
      <dgm:prSet/>
      <dgm:spPr/>
      <dgm:t>
        <a:bodyPr/>
        <a:lstStyle/>
        <a:p>
          <a:endParaRPr lang="en-US"/>
        </a:p>
      </dgm:t>
    </dgm:pt>
    <dgm:pt modelId="{D3FC9EC4-BEFF-4E09-86C3-9F147557C502}">
      <dgm:prSet phldrT="[Text]"/>
      <dgm:spPr/>
      <dgm:t>
        <a:bodyPr/>
        <a:lstStyle/>
        <a:p>
          <a:r>
            <a:rPr lang="en-US" i="1" dirty="0" smtClean="0"/>
            <a:t>PKD1</a:t>
          </a:r>
          <a:endParaRPr lang="en-US" i="1" dirty="0"/>
        </a:p>
      </dgm:t>
    </dgm:pt>
    <dgm:pt modelId="{CFBA0E1F-83B1-440D-966B-B1E28AD74AE7}" type="parTrans" cxnId="{14D8750B-C530-4531-A443-B0622507D68A}">
      <dgm:prSet/>
      <dgm:spPr/>
      <dgm:t>
        <a:bodyPr/>
        <a:lstStyle/>
        <a:p>
          <a:endParaRPr lang="en-US"/>
        </a:p>
      </dgm:t>
    </dgm:pt>
    <dgm:pt modelId="{D968E5B2-1652-4FFD-9A56-40F0C7EEE072}" type="sibTrans" cxnId="{14D8750B-C530-4531-A443-B0622507D68A}">
      <dgm:prSet/>
      <dgm:spPr/>
      <dgm:t>
        <a:bodyPr/>
        <a:lstStyle/>
        <a:p>
          <a:endParaRPr lang="en-US"/>
        </a:p>
      </dgm:t>
    </dgm:pt>
    <dgm:pt modelId="{0A52F3CD-F534-4801-BE43-EE82451EE564}">
      <dgm:prSet phldrT="[Text]"/>
      <dgm:spPr/>
      <dgm:t>
        <a:bodyPr/>
        <a:lstStyle/>
        <a:p>
          <a:r>
            <a:rPr lang="en-US" i="1" dirty="0" smtClean="0"/>
            <a:t>PKD2</a:t>
          </a:r>
          <a:endParaRPr lang="en-US" i="1" dirty="0"/>
        </a:p>
      </dgm:t>
    </dgm:pt>
    <dgm:pt modelId="{139D0E82-62B3-4AEB-A69E-76E904ED0D5D}" type="sibTrans" cxnId="{0446D7BD-8EAE-45E9-AAD7-7F9E659D3436}">
      <dgm:prSet/>
      <dgm:spPr/>
      <dgm:t>
        <a:bodyPr/>
        <a:lstStyle/>
        <a:p>
          <a:endParaRPr lang="en-US"/>
        </a:p>
      </dgm:t>
    </dgm:pt>
    <dgm:pt modelId="{425FC084-47CE-4E16-B489-D1C7186C4261}" type="parTrans" cxnId="{0446D7BD-8EAE-45E9-AAD7-7F9E659D3436}">
      <dgm:prSet/>
      <dgm:spPr/>
      <dgm:t>
        <a:bodyPr/>
        <a:lstStyle/>
        <a:p>
          <a:endParaRPr lang="en-US"/>
        </a:p>
      </dgm:t>
    </dgm:pt>
    <dgm:pt modelId="{FA1B0A08-D704-40CE-8765-FF819C250EA2}" type="pres">
      <dgm:prSet presAssocID="{C512C914-79D8-4F7C-BE98-7562339D0107}" presName="composite" presStyleCnt="0">
        <dgm:presLayoutVars>
          <dgm:chMax val="3"/>
          <dgm:animLvl val="lvl"/>
          <dgm:resizeHandles val="exact"/>
        </dgm:presLayoutVars>
      </dgm:prSet>
      <dgm:spPr/>
    </dgm:pt>
    <dgm:pt modelId="{E9440CFC-59E6-4A63-9381-DA4AB5E03A37}" type="pres">
      <dgm:prSet presAssocID="{8F810FD7-343D-4FB3-9CC4-2F63F7ED21B3}" presName="gear1" presStyleLbl="node1" presStyleIdx="0" presStyleCnt="3">
        <dgm:presLayoutVars>
          <dgm:chMax val="1"/>
          <dgm:bulletEnabled val="1"/>
        </dgm:presLayoutVars>
      </dgm:prSet>
      <dgm:spPr/>
      <dgm:t>
        <a:bodyPr/>
        <a:lstStyle/>
        <a:p>
          <a:endParaRPr lang="en-US"/>
        </a:p>
      </dgm:t>
    </dgm:pt>
    <dgm:pt modelId="{CC0EA756-FA2D-434C-A8CD-1F7815999BAB}" type="pres">
      <dgm:prSet presAssocID="{8F810FD7-343D-4FB3-9CC4-2F63F7ED21B3}" presName="gear1srcNode" presStyleLbl="node1" presStyleIdx="0" presStyleCnt="3"/>
      <dgm:spPr/>
      <dgm:t>
        <a:bodyPr/>
        <a:lstStyle/>
        <a:p>
          <a:endParaRPr lang="en-US"/>
        </a:p>
      </dgm:t>
    </dgm:pt>
    <dgm:pt modelId="{9374C7DD-331D-4AE9-8A2D-31F1967904C9}" type="pres">
      <dgm:prSet presAssocID="{8F810FD7-343D-4FB3-9CC4-2F63F7ED21B3}" presName="gear1dstNode" presStyleLbl="node1" presStyleIdx="0" presStyleCnt="3"/>
      <dgm:spPr/>
      <dgm:t>
        <a:bodyPr/>
        <a:lstStyle/>
        <a:p>
          <a:endParaRPr lang="en-US"/>
        </a:p>
      </dgm:t>
    </dgm:pt>
    <dgm:pt modelId="{96CAEE00-3A5D-4BA2-A32F-D690AD4A9823}" type="pres">
      <dgm:prSet presAssocID="{0A52F3CD-F534-4801-BE43-EE82451EE564}" presName="gear2" presStyleLbl="node1" presStyleIdx="1" presStyleCnt="3">
        <dgm:presLayoutVars>
          <dgm:chMax val="1"/>
          <dgm:bulletEnabled val="1"/>
        </dgm:presLayoutVars>
      </dgm:prSet>
      <dgm:spPr/>
      <dgm:t>
        <a:bodyPr/>
        <a:lstStyle/>
        <a:p>
          <a:endParaRPr lang="en-US"/>
        </a:p>
      </dgm:t>
    </dgm:pt>
    <dgm:pt modelId="{83B6A1F5-AC53-43B3-8B2E-E5BAFF65EFBE}" type="pres">
      <dgm:prSet presAssocID="{0A52F3CD-F534-4801-BE43-EE82451EE564}" presName="gear2srcNode" presStyleLbl="node1" presStyleIdx="1" presStyleCnt="3"/>
      <dgm:spPr/>
      <dgm:t>
        <a:bodyPr/>
        <a:lstStyle/>
        <a:p>
          <a:endParaRPr lang="en-US"/>
        </a:p>
      </dgm:t>
    </dgm:pt>
    <dgm:pt modelId="{25F28236-D765-42B8-96C6-BAECB65EFEF5}" type="pres">
      <dgm:prSet presAssocID="{0A52F3CD-F534-4801-BE43-EE82451EE564}" presName="gear2dstNode" presStyleLbl="node1" presStyleIdx="1" presStyleCnt="3"/>
      <dgm:spPr/>
      <dgm:t>
        <a:bodyPr/>
        <a:lstStyle/>
        <a:p>
          <a:endParaRPr lang="en-US"/>
        </a:p>
      </dgm:t>
    </dgm:pt>
    <dgm:pt modelId="{A293C536-27B8-4CA8-98F6-E75DC72302DB}" type="pres">
      <dgm:prSet presAssocID="{D3FC9EC4-BEFF-4E09-86C3-9F147557C502}" presName="gear3" presStyleLbl="node1" presStyleIdx="2" presStyleCnt="3"/>
      <dgm:spPr/>
      <dgm:t>
        <a:bodyPr/>
        <a:lstStyle/>
        <a:p>
          <a:endParaRPr lang="en-US"/>
        </a:p>
      </dgm:t>
    </dgm:pt>
    <dgm:pt modelId="{2A1436C6-2452-4095-88E9-136B68F50143}" type="pres">
      <dgm:prSet presAssocID="{D3FC9EC4-BEFF-4E09-86C3-9F147557C502}" presName="gear3tx" presStyleLbl="node1" presStyleIdx="2" presStyleCnt="3">
        <dgm:presLayoutVars>
          <dgm:chMax val="1"/>
          <dgm:bulletEnabled val="1"/>
        </dgm:presLayoutVars>
      </dgm:prSet>
      <dgm:spPr/>
      <dgm:t>
        <a:bodyPr/>
        <a:lstStyle/>
        <a:p>
          <a:endParaRPr lang="en-US"/>
        </a:p>
      </dgm:t>
    </dgm:pt>
    <dgm:pt modelId="{10040767-4216-45F6-95D1-DC9FB0258DA1}" type="pres">
      <dgm:prSet presAssocID="{D3FC9EC4-BEFF-4E09-86C3-9F147557C502}" presName="gear3srcNode" presStyleLbl="node1" presStyleIdx="2" presStyleCnt="3"/>
      <dgm:spPr/>
      <dgm:t>
        <a:bodyPr/>
        <a:lstStyle/>
        <a:p>
          <a:endParaRPr lang="en-US"/>
        </a:p>
      </dgm:t>
    </dgm:pt>
    <dgm:pt modelId="{D02C2C65-537D-4FC6-8C19-174268228AC9}" type="pres">
      <dgm:prSet presAssocID="{D3FC9EC4-BEFF-4E09-86C3-9F147557C502}" presName="gear3dstNode" presStyleLbl="node1" presStyleIdx="2" presStyleCnt="3"/>
      <dgm:spPr/>
      <dgm:t>
        <a:bodyPr/>
        <a:lstStyle/>
        <a:p>
          <a:endParaRPr lang="en-US"/>
        </a:p>
      </dgm:t>
    </dgm:pt>
    <dgm:pt modelId="{AD4D08EF-F4A8-4FB0-A338-DC0BC2DB3D7C}" type="pres">
      <dgm:prSet presAssocID="{E8FCEF32-CC44-4A56-B005-2C0DDB686721}" presName="connector1" presStyleLbl="sibTrans2D1" presStyleIdx="0" presStyleCnt="3"/>
      <dgm:spPr/>
      <dgm:t>
        <a:bodyPr/>
        <a:lstStyle/>
        <a:p>
          <a:endParaRPr lang="en-US"/>
        </a:p>
      </dgm:t>
    </dgm:pt>
    <dgm:pt modelId="{2B8B74F0-F6A3-4625-8918-A4B6CA889660}" type="pres">
      <dgm:prSet presAssocID="{139D0E82-62B3-4AEB-A69E-76E904ED0D5D}" presName="connector2" presStyleLbl="sibTrans2D1" presStyleIdx="1" presStyleCnt="3"/>
      <dgm:spPr/>
      <dgm:t>
        <a:bodyPr/>
        <a:lstStyle/>
        <a:p>
          <a:endParaRPr lang="en-US"/>
        </a:p>
      </dgm:t>
    </dgm:pt>
    <dgm:pt modelId="{4663BB77-3941-46EC-BF41-C5F96ABA79C3}" type="pres">
      <dgm:prSet presAssocID="{D968E5B2-1652-4FFD-9A56-40F0C7EEE072}" presName="connector3" presStyleLbl="sibTrans2D1" presStyleIdx="2" presStyleCnt="3"/>
      <dgm:spPr/>
      <dgm:t>
        <a:bodyPr/>
        <a:lstStyle/>
        <a:p>
          <a:endParaRPr lang="en-US"/>
        </a:p>
      </dgm:t>
    </dgm:pt>
  </dgm:ptLst>
  <dgm:cxnLst>
    <dgm:cxn modelId="{568E85AF-F0D2-42E2-82AA-2DEE80360223}" type="presOf" srcId="{0A52F3CD-F534-4801-BE43-EE82451EE564}" destId="{25F28236-D765-42B8-96C6-BAECB65EFEF5}" srcOrd="2" destOrd="0" presId="urn:microsoft.com/office/officeart/2005/8/layout/gear1"/>
    <dgm:cxn modelId="{4842AE6A-95E8-4AE8-9C7F-A028021D609E}" type="presOf" srcId="{8F810FD7-343D-4FB3-9CC4-2F63F7ED21B3}" destId="{CC0EA756-FA2D-434C-A8CD-1F7815999BAB}" srcOrd="1" destOrd="0" presId="urn:microsoft.com/office/officeart/2005/8/layout/gear1"/>
    <dgm:cxn modelId="{F8956E98-7B82-4C17-86D3-C9D765176EAF}" type="presOf" srcId="{D3FC9EC4-BEFF-4E09-86C3-9F147557C502}" destId="{D02C2C65-537D-4FC6-8C19-174268228AC9}" srcOrd="3" destOrd="0" presId="urn:microsoft.com/office/officeart/2005/8/layout/gear1"/>
    <dgm:cxn modelId="{3A7790F0-8A3D-4569-875D-6D0806F90AB6}" type="presOf" srcId="{8F810FD7-343D-4FB3-9CC4-2F63F7ED21B3}" destId="{E9440CFC-59E6-4A63-9381-DA4AB5E03A37}" srcOrd="0" destOrd="0" presId="urn:microsoft.com/office/officeart/2005/8/layout/gear1"/>
    <dgm:cxn modelId="{0446D7BD-8EAE-45E9-AAD7-7F9E659D3436}" srcId="{C512C914-79D8-4F7C-BE98-7562339D0107}" destId="{0A52F3CD-F534-4801-BE43-EE82451EE564}" srcOrd="1" destOrd="0" parTransId="{425FC084-47CE-4E16-B489-D1C7186C4261}" sibTransId="{139D0E82-62B3-4AEB-A69E-76E904ED0D5D}"/>
    <dgm:cxn modelId="{AD40049B-AA9A-49E2-9D6B-AC89B7A1ABE2}" type="presOf" srcId="{D3FC9EC4-BEFF-4E09-86C3-9F147557C502}" destId="{10040767-4216-45F6-95D1-DC9FB0258DA1}" srcOrd="2" destOrd="0" presId="urn:microsoft.com/office/officeart/2005/8/layout/gear1"/>
    <dgm:cxn modelId="{14D8750B-C530-4531-A443-B0622507D68A}" srcId="{C512C914-79D8-4F7C-BE98-7562339D0107}" destId="{D3FC9EC4-BEFF-4E09-86C3-9F147557C502}" srcOrd="2" destOrd="0" parTransId="{CFBA0E1F-83B1-440D-966B-B1E28AD74AE7}" sibTransId="{D968E5B2-1652-4FFD-9A56-40F0C7EEE072}"/>
    <dgm:cxn modelId="{642638A7-B0F5-49E7-9E68-5601301C8ED6}" type="presOf" srcId="{D968E5B2-1652-4FFD-9A56-40F0C7EEE072}" destId="{4663BB77-3941-46EC-BF41-C5F96ABA79C3}" srcOrd="0" destOrd="0" presId="urn:microsoft.com/office/officeart/2005/8/layout/gear1"/>
    <dgm:cxn modelId="{9CF59363-886C-4BBD-BC65-DC9BC261EACB}" type="presOf" srcId="{139D0E82-62B3-4AEB-A69E-76E904ED0D5D}" destId="{2B8B74F0-F6A3-4625-8918-A4B6CA889660}" srcOrd="0" destOrd="0" presId="urn:microsoft.com/office/officeart/2005/8/layout/gear1"/>
    <dgm:cxn modelId="{63407389-9CC3-4F5F-82A4-C338FD5EFE92}" type="presOf" srcId="{D3FC9EC4-BEFF-4E09-86C3-9F147557C502}" destId="{A293C536-27B8-4CA8-98F6-E75DC72302DB}" srcOrd="0" destOrd="0" presId="urn:microsoft.com/office/officeart/2005/8/layout/gear1"/>
    <dgm:cxn modelId="{56105780-84BE-4819-8251-7DA7BB3ECE3E}" type="presOf" srcId="{D3FC9EC4-BEFF-4E09-86C3-9F147557C502}" destId="{2A1436C6-2452-4095-88E9-136B68F50143}" srcOrd="1" destOrd="0" presId="urn:microsoft.com/office/officeart/2005/8/layout/gear1"/>
    <dgm:cxn modelId="{CF4FD9F7-FD99-4B08-B671-BDAA4BE0787E}" type="presOf" srcId="{E8FCEF32-CC44-4A56-B005-2C0DDB686721}" destId="{AD4D08EF-F4A8-4FB0-A338-DC0BC2DB3D7C}" srcOrd="0" destOrd="0" presId="urn:microsoft.com/office/officeart/2005/8/layout/gear1"/>
    <dgm:cxn modelId="{B773F913-5C98-40A8-8A10-79C6C59015C8}" type="presOf" srcId="{C512C914-79D8-4F7C-BE98-7562339D0107}" destId="{FA1B0A08-D704-40CE-8765-FF819C250EA2}" srcOrd="0" destOrd="0" presId="urn:microsoft.com/office/officeart/2005/8/layout/gear1"/>
    <dgm:cxn modelId="{581336A5-7AEE-454E-A50F-8292FAC8E0EE}" type="presOf" srcId="{0A52F3CD-F534-4801-BE43-EE82451EE564}" destId="{96CAEE00-3A5D-4BA2-A32F-D690AD4A9823}" srcOrd="0" destOrd="0" presId="urn:microsoft.com/office/officeart/2005/8/layout/gear1"/>
    <dgm:cxn modelId="{C42F72B2-9D99-4606-B803-F68E3C2D69CD}" type="presOf" srcId="{0A52F3CD-F534-4801-BE43-EE82451EE564}" destId="{83B6A1F5-AC53-43B3-8B2E-E5BAFF65EFBE}" srcOrd="1" destOrd="0" presId="urn:microsoft.com/office/officeart/2005/8/layout/gear1"/>
    <dgm:cxn modelId="{9B308C1D-81B1-4D21-89D9-2892EA34C61F}" type="presOf" srcId="{8F810FD7-343D-4FB3-9CC4-2F63F7ED21B3}" destId="{9374C7DD-331D-4AE9-8A2D-31F1967904C9}" srcOrd="2" destOrd="0" presId="urn:microsoft.com/office/officeart/2005/8/layout/gear1"/>
    <dgm:cxn modelId="{86DC69B8-67BE-4AA1-8209-5DE452B288EF}" srcId="{C512C914-79D8-4F7C-BE98-7562339D0107}" destId="{8F810FD7-343D-4FB3-9CC4-2F63F7ED21B3}" srcOrd="0" destOrd="0" parTransId="{A345A3E9-938F-4B2D-AC9E-9725B17C9BF9}" sibTransId="{E8FCEF32-CC44-4A56-B005-2C0DDB686721}"/>
    <dgm:cxn modelId="{5EA1F458-74F4-492B-93C4-0BB6EEAE5617}" type="presParOf" srcId="{FA1B0A08-D704-40CE-8765-FF819C250EA2}" destId="{E9440CFC-59E6-4A63-9381-DA4AB5E03A37}" srcOrd="0" destOrd="0" presId="urn:microsoft.com/office/officeart/2005/8/layout/gear1"/>
    <dgm:cxn modelId="{BB11AD92-9D7A-4703-BA5D-B868E5A89BB1}" type="presParOf" srcId="{FA1B0A08-D704-40CE-8765-FF819C250EA2}" destId="{CC0EA756-FA2D-434C-A8CD-1F7815999BAB}" srcOrd="1" destOrd="0" presId="urn:microsoft.com/office/officeart/2005/8/layout/gear1"/>
    <dgm:cxn modelId="{D2CCFA7E-10F7-42A4-9B79-D745EE01B4AB}" type="presParOf" srcId="{FA1B0A08-D704-40CE-8765-FF819C250EA2}" destId="{9374C7DD-331D-4AE9-8A2D-31F1967904C9}" srcOrd="2" destOrd="0" presId="urn:microsoft.com/office/officeart/2005/8/layout/gear1"/>
    <dgm:cxn modelId="{4E6BC80D-CCBD-47B7-9CAE-D66DDDD777DA}" type="presParOf" srcId="{FA1B0A08-D704-40CE-8765-FF819C250EA2}" destId="{96CAEE00-3A5D-4BA2-A32F-D690AD4A9823}" srcOrd="3" destOrd="0" presId="urn:microsoft.com/office/officeart/2005/8/layout/gear1"/>
    <dgm:cxn modelId="{0D79CE63-D068-4242-9396-8A47221D4BE6}" type="presParOf" srcId="{FA1B0A08-D704-40CE-8765-FF819C250EA2}" destId="{83B6A1F5-AC53-43B3-8B2E-E5BAFF65EFBE}" srcOrd="4" destOrd="0" presId="urn:microsoft.com/office/officeart/2005/8/layout/gear1"/>
    <dgm:cxn modelId="{537D8630-8C7D-41E4-A117-B2B9DD2A83F9}" type="presParOf" srcId="{FA1B0A08-D704-40CE-8765-FF819C250EA2}" destId="{25F28236-D765-42B8-96C6-BAECB65EFEF5}" srcOrd="5" destOrd="0" presId="urn:microsoft.com/office/officeart/2005/8/layout/gear1"/>
    <dgm:cxn modelId="{9E040D31-E3FA-4612-83D4-FF0F712C5130}" type="presParOf" srcId="{FA1B0A08-D704-40CE-8765-FF819C250EA2}" destId="{A293C536-27B8-4CA8-98F6-E75DC72302DB}" srcOrd="6" destOrd="0" presId="urn:microsoft.com/office/officeart/2005/8/layout/gear1"/>
    <dgm:cxn modelId="{B671280A-21E3-44DA-A35B-27E20A080224}" type="presParOf" srcId="{FA1B0A08-D704-40CE-8765-FF819C250EA2}" destId="{2A1436C6-2452-4095-88E9-136B68F50143}" srcOrd="7" destOrd="0" presId="urn:microsoft.com/office/officeart/2005/8/layout/gear1"/>
    <dgm:cxn modelId="{D9F9FF0C-BF15-414C-8E68-4A0EDBCA9AAF}" type="presParOf" srcId="{FA1B0A08-D704-40CE-8765-FF819C250EA2}" destId="{10040767-4216-45F6-95D1-DC9FB0258DA1}" srcOrd="8" destOrd="0" presId="urn:microsoft.com/office/officeart/2005/8/layout/gear1"/>
    <dgm:cxn modelId="{F36E7E9B-D2C8-4252-96E3-544B58A4C48B}" type="presParOf" srcId="{FA1B0A08-D704-40CE-8765-FF819C250EA2}" destId="{D02C2C65-537D-4FC6-8C19-174268228AC9}" srcOrd="9" destOrd="0" presId="urn:microsoft.com/office/officeart/2005/8/layout/gear1"/>
    <dgm:cxn modelId="{0B088B48-68F1-4938-8F95-D9C61280B94E}" type="presParOf" srcId="{FA1B0A08-D704-40CE-8765-FF819C250EA2}" destId="{AD4D08EF-F4A8-4FB0-A338-DC0BC2DB3D7C}" srcOrd="10" destOrd="0" presId="urn:microsoft.com/office/officeart/2005/8/layout/gear1"/>
    <dgm:cxn modelId="{9DB1725D-0EFF-4297-8CA7-0D7C20B64FBE}" type="presParOf" srcId="{FA1B0A08-D704-40CE-8765-FF819C250EA2}" destId="{2B8B74F0-F6A3-4625-8918-A4B6CA889660}" srcOrd="11" destOrd="0" presId="urn:microsoft.com/office/officeart/2005/8/layout/gear1"/>
    <dgm:cxn modelId="{11C86B38-81C0-4070-A8AA-F88F255FEEFE}" type="presParOf" srcId="{FA1B0A08-D704-40CE-8765-FF819C250EA2}" destId="{4663BB77-3941-46EC-BF41-C5F96ABA79C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36911C-5065-4675-83F3-8B1885F17C72}" type="datetimeFigureOut">
              <a:rPr lang="en-US" smtClean="0"/>
              <a:t>12/10/18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3E7526-6356-429B-8A21-8987EFFB1B0F}" type="slidenum">
              <a:rPr lang="en-US" smtClean="0"/>
              <a:t>‹#›</a:t>
            </a:fld>
            <a:endParaRPr lang="en-US"/>
          </a:p>
        </p:txBody>
      </p:sp>
    </p:spTree>
    <p:extLst>
      <p:ext uri="{BB962C8B-B14F-4D97-AF65-F5344CB8AC3E}">
        <p14:creationId xmlns:p14="http://schemas.microsoft.com/office/powerpoint/2010/main" val="174051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74326-AD78-4E67-8599-BA8A5604D89A}" type="datetimeFigureOut">
              <a:rPr lang="en-US" smtClean="0"/>
              <a:t>12/10/18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8EB8B-B78C-4FCA-B737-0D9226F57ED2}" type="slidenum">
              <a:rPr lang="en-US" smtClean="0"/>
              <a:t>‹#›</a:t>
            </a:fld>
            <a:endParaRPr lang="en-US"/>
          </a:p>
        </p:txBody>
      </p:sp>
    </p:spTree>
    <p:extLst>
      <p:ext uri="{BB962C8B-B14F-4D97-AF65-F5344CB8AC3E}">
        <p14:creationId xmlns:p14="http://schemas.microsoft.com/office/powerpoint/2010/main" val="222933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1</a:t>
            </a:fld>
            <a:endParaRPr lang="en-US"/>
          </a:p>
        </p:txBody>
      </p:sp>
    </p:spTree>
    <p:extLst>
      <p:ext uri="{BB962C8B-B14F-4D97-AF65-F5344CB8AC3E}">
        <p14:creationId xmlns:p14="http://schemas.microsoft.com/office/powerpoint/2010/main" val="340475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2EF384-FC34-429A-A09E-757C59064D1D}" type="slidenum">
              <a:rPr lang="en-US" altLang="en-US"/>
              <a:pPr/>
              <a:t>13</a:t>
            </a:fld>
            <a:endParaRPr lang="en-US" altLang="en-US"/>
          </a:p>
        </p:txBody>
      </p:sp>
      <p:sp>
        <p:nvSpPr>
          <p:cNvPr id="4097" name="Rectangle 1"/>
          <p:cNvSpPr txBox="1">
            <a:spLocks noGrp="1" noRot="1" noChangeAspect="1" noChangeArrowheads="1"/>
          </p:cNvSpPr>
          <p:nvPr>
            <p:ph type="sldImg"/>
          </p:nvPr>
        </p:nvSpPr>
        <p:spPr bwMode="auto">
          <a:xfrm>
            <a:off x="423863" y="704850"/>
            <a:ext cx="6186487"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a:latin typeface="Arial Unicode MS" panose="020B0604020202020204" pitchFamily="34" charset="-128"/>
                <a:cs typeface="Arial Unicode MS" panose="020B0604020202020204" pitchFamily="34" charset="-128"/>
              </a:rPr>
              <a:t>Figure 2. Mechanisms of Cyst Formation in Polycystic Kidney Disease. Cysts originate as expansions of the renal tubule (Panel A). In autosomal dominant polycystic kidney disease, cystic outpushings arise in every tubule segment and rapidly close off from the nephron of origin (Panel B). By contrast, in autosomal recessive polycystic kidney disease, cysts are derived from collecting tubules, which remain connected to the nephron of origin (Panel C).</a:t>
            </a:r>
          </a:p>
        </p:txBody>
      </p:sp>
    </p:spTree>
    <p:extLst>
      <p:ext uri="{BB962C8B-B14F-4D97-AF65-F5344CB8AC3E}">
        <p14:creationId xmlns:p14="http://schemas.microsoft.com/office/powerpoint/2010/main" val="3791415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2" name="Title 1"/>
          <p:cNvSpPr>
            <a:spLocks noGrp="1"/>
          </p:cNvSpPr>
          <p:nvPr>
            <p:ph type="ctrTitle" hasCustomPrompt="1"/>
          </p:nvPr>
        </p:nvSpPr>
        <p:spPr>
          <a:xfrm>
            <a:off x="696306" y="599304"/>
            <a:ext cx="5577591" cy="1207008"/>
          </a:xfrm>
        </p:spPr>
        <p:txBody>
          <a:bodyPr anchor="ctr"/>
          <a:lstStyle>
            <a:lvl1pPr algn="l">
              <a:defRPr sz="3600" cap="all" baseline="0">
                <a:solidFill>
                  <a:schemeClr val="accent1"/>
                </a:solidFill>
              </a:defRPr>
            </a:lvl1pPr>
          </a:lstStyle>
          <a:p>
            <a:r>
              <a:rPr lang="en-US" cap="all" baseline="0" dirty="0" smtClean="0"/>
              <a:t>Click to add title</a:t>
            </a:r>
            <a:endParaRPr lang="en-US" dirty="0"/>
          </a:p>
        </p:txBody>
      </p:sp>
      <p:sp>
        <p:nvSpPr>
          <p:cNvPr id="3" name="Subtitle 2"/>
          <p:cNvSpPr>
            <a:spLocks noGrp="1"/>
          </p:cNvSpPr>
          <p:nvPr>
            <p:ph type="subTitle" idx="1" hasCustomPrompt="1"/>
          </p:nvPr>
        </p:nvSpPr>
        <p:spPr>
          <a:xfrm>
            <a:off x="696306" y="2001884"/>
            <a:ext cx="5577589"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a:t>
            </a:r>
            <a:endParaRPr lang="en-US" dirty="0"/>
          </a:p>
        </p:txBody>
      </p:sp>
      <p:sp>
        <p:nvSpPr>
          <p:cNvPr id="6" name="Slide Number Placeholder 5"/>
          <p:cNvSpPr>
            <a:spLocks noGrp="1"/>
          </p:cNvSpPr>
          <p:nvPr>
            <p:ph type="sldNum" sz="quarter" idx="12"/>
          </p:nvPr>
        </p:nvSpPr>
        <p:spPr>
          <a:xfrm>
            <a:off x="11309685" y="6356352"/>
            <a:ext cx="563768" cy="365125"/>
          </a:xfrm>
        </p:spPr>
        <p:txBody>
          <a:bodyPr/>
          <a:lstStyle>
            <a:lvl1pPr>
              <a:defRPr>
                <a:solidFill>
                  <a:schemeClr val="bg1"/>
                </a:solidFill>
              </a:defRPr>
            </a:lvl1pPr>
          </a:lstStyle>
          <a:p>
            <a:fld id="{AD40181A-01B0-4CB8-8614-1473649F6741}" type="slidenum">
              <a:rPr lang="en-US" smtClean="0"/>
              <a:pPr/>
              <a:t>‹#›</a:t>
            </a:fld>
            <a:endParaRPr lang="en-US" dirty="0"/>
          </a:p>
        </p:txBody>
      </p:sp>
      <p:sp>
        <p:nvSpPr>
          <p:cNvPr id="12" name="Text Placeholder 11"/>
          <p:cNvSpPr>
            <a:spLocks noGrp="1"/>
          </p:cNvSpPr>
          <p:nvPr>
            <p:ph type="body" sz="quarter" idx="13" hasCustomPrompt="1"/>
          </p:nvPr>
        </p:nvSpPr>
        <p:spPr>
          <a:xfrm>
            <a:off x="696306" y="2764852"/>
            <a:ext cx="5577417" cy="404018"/>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dirty="0" smtClean="0"/>
              <a:t>Click to add date</a:t>
            </a:r>
            <a:endParaRPr lang="en-US" dirty="0"/>
          </a:p>
        </p:txBody>
      </p:sp>
    </p:spTree>
    <p:extLst>
      <p:ext uri="{BB962C8B-B14F-4D97-AF65-F5344CB8AC3E}">
        <p14:creationId xmlns:p14="http://schemas.microsoft.com/office/powerpoint/2010/main" val="69776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337751" y="1543930"/>
            <a:ext cx="10709190" cy="1042751"/>
          </a:xfrm>
        </p:spPr>
        <p:txBody>
          <a:bodyPr/>
          <a:lstStyle>
            <a:lvl1pPr>
              <a:defRPr/>
            </a:lvl1pPr>
          </a:lstStyle>
          <a:p>
            <a:r>
              <a:rPr lang="en-US" dirty="0" smtClean="0"/>
              <a:t>Click to add title</a:t>
            </a:r>
            <a:endParaRPr lang="en-US" dirty="0"/>
          </a:p>
        </p:txBody>
      </p:sp>
      <p:sp>
        <p:nvSpPr>
          <p:cNvPr id="6" name="Slide Number Placeholder 5"/>
          <p:cNvSpPr>
            <a:spLocks noGrp="1"/>
          </p:cNvSpPr>
          <p:nvPr>
            <p:ph type="sldNum" sz="quarter" idx="12"/>
          </p:nvPr>
        </p:nvSpPr>
        <p:spPr>
          <a:xfrm>
            <a:off x="10462054" y="6249259"/>
            <a:ext cx="439335" cy="365125"/>
          </a:xfrm>
        </p:spPr>
        <p:txBody>
          <a:bodyPr/>
          <a:lstStyle/>
          <a:p>
            <a:fld id="{AD40181A-01B0-4CB8-8614-1473649F6741}" type="slidenum">
              <a:rPr lang="en-US" smtClean="0"/>
              <a:t>‹#›</a:t>
            </a:fld>
            <a:endParaRPr lang="en-US" dirty="0"/>
          </a:p>
        </p:txBody>
      </p:sp>
    </p:spTree>
    <p:extLst>
      <p:ext uri="{BB962C8B-B14F-4D97-AF65-F5344CB8AC3E}">
        <p14:creationId xmlns:p14="http://schemas.microsoft.com/office/powerpoint/2010/main" val="343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337751" y="276816"/>
            <a:ext cx="10701494" cy="942384"/>
          </a:xfrm>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37751" y="1486744"/>
            <a:ext cx="10701494" cy="4123224"/>
          </a:xfrm>
        </p:spPr>
        <p:txBody>
          <a:bodyPr/>
          <a:lstStyle>
            <a:lvl1pPr>
              <a:defRPr/>
            </a:lvl1pPr>
          </a:lstStyle>
          <a:p>
            <a:pPr lvl="0"/>
            <a:r>
              <a:rPr lang="en-US" dirty="0" smtClean="0"/>
              <a:t>Click to add text</a:t>
            </a:r>
          </a:p>
        </p:txBody>
      </p:sp>
      <p:sp>
        <p:nvSpPr>
          <p:cNvPr id="6" name="Slide Number Placeholder 5"/>
          <p:cNvSpPr>
            <a:spLocks noGrp="1"/>
          </p:cNvSpPr>
          <p:nvPr>
            <p:ph type="sldNum" sz="quarter" idx="12"/>
          </p:nvPr>
        </p:nvSpPr>
        <p:spPr>
          <a:xfrm>
            <a:off x="10478530" y="6249260"/>
            <a:ext cx="414622" cy="365125"/>
          </a:xfrm>
        </p:spPr>
        <p:txBody>
          <a:bodyPr/>
          <a:lstStyle/>
          <a:p>
            <a:fld id="{AD40181A-01B0-4CB8-8614-1473649F6741}" type="slidenum">
              <a:rPr lang="en-US" smtClean="0"/>
              <a:t>‹#›</a:t>
            </a:fld>
            <a:endParaRPr lang="en-US" dirty="0"/>
          </a:p>
        </p:txBody>
      </p:sp>
    </p:spTree>
    <p:extLst>
      <p:ext uri="{BB962C8B-B14F-4D97-AF65-F5344CB8AC3E}">
        <p14:creationId xmlns:p14="http://schemas.microsoft.com/office/powerpoint/2010/main" val="420067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329514" y="1576882"/>
            <a:ext cx="10717426" cy="1265172"/>
          </a:xfrm>
        </p:spPr>
        <p:txBody>
          <a:bodyPr/>
          <a:lstStyle>
            <a:lvl1pPr>
              <a:defRPr/>
            </a:lvl1pPr>
          </a:lstStyle>
          <a:p>
            <a:r>
              <a:rPr lang="en-US" dirty="0" smtClean="0"/>
              <a:t>Click to add title</a:t>
            </a:r>
            <a:endParaRPr lang="en-US" dirty="0"/>
          </a:p>
        </p:txBody>
      </p:sp>
      <p:sp>
        <p:nvSpPr>
          <p:cNvPr id="6" name="Slide Number Placeholder 5"/>
          <p:cNvSpPr txBox="1">
            <a:spLocks/>
          </p:cNvSpPr>
          <p:nvPr userDrawn="1"/>
        </p:nvSpPr>
        <p:spPr>
          <a:xfrm>
            <a:off x="10478530" y="6249260"/>
            <a:ext cx="414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40181A-01B0-4CB8-8614-1473649F6741}" type="slidenum">
              <a:rPr lang="en-US" smtClean="0"/>
              <a:pPr/>
              <a:t>‹#›</a:t>
            </a:fld>
            <a:endParaRPr lang="en-US" dirty="0"/>
          </a:p>
        </p:txBody>
      </p:sp>
    </p:spTree>
    <p:extLst>
      <p:ext uri="{BB962C8B-B14F-4D97-AF65-F5344CB8AC3E}">
        <p14:creationId xmlns:p14="http://schemas.microsoft.com/office/powerpoint/2010/main" val="51099362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422400" y="1981200"/>
            <a:ext cx="10058400" cy="4114800"/>
          </a:xfrm>
        </p:spPr>
        <p:txBody>
          <a:bodyPr/>
          <a:lstStyle/>
          <a:p>
            <a:endParaRPr lang="en-US"/>
          </a:p>
        </p:txBody>
      </p:sp>
      <p:sp>
        <p:nvSpPr>
          <p:cNvPr id="4" name="Date Placeholder 3"/>
          <p:cNvSpPr>
            <a:spLocks noGrp="1"/>
          </p:cNvSpPr>
          <p:nvPr>
            <p:ph type="dt" sz="half" idx="10"/>
          </p:nvPr>
        </p:nvSpPr>
        <p:spPr>
          <a:xfrm>
            <a:off x="1422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5720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940800" y="6248400"/>
            <a:ext cx="2540000" cy="457200"/>
          </a:xfrm>
        </p:spPr>
        <p:txBody>
          <a:bodyPr/>
          <a:lstStyle>
            <a:lvl1pPr>
              <a:defRPr/>
            </a:lvl1pPr>
          </a:lstStyle>
          <a:p>
            <a:fld id="{82E20827-19A9-47BC-BFC9-1F61D4F56795}" type="slidenum">
              <a:rPr lang="en-US"/>
              <a:pPr/>
              <a:t>‹#›</a:t>
            </a:fld>
            <a:endParaRPr lang="en-US"/>
          </a:p>
        </p:txBody>
      </p:sp>
    </p:spTree>
    <p:extLst>
      <p:ext uri="{BB962C8B-B14F-4D97-AF65-F5344CB8AC3E}">
        <p14:creationId xmlns:p14="http://schemas.microsoft.com/office/powerpoint/2010/main" val="394437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0" y="365593"/>
            <a:ext cx="10514061" cy="1325096"/>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0595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8191"/>
          <a:stretch/>
        </p:blipFill>
        <p:spPr>
          <a:xfrm>
            <a:off x="0" y="2819750"/>
            <a:ext cx="7498080" cy="4038250"/>
          </a:xfrm>
          <a:prstGeom prst="rect">
            <a:avLst/>
          </a:prstGeom>
        </p:spPr>
      </p:pic>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 xmlns:a16="http://schemas.microsoft.com/office/drawing/2014/main" id="{849E4490-A100-4A7F-BB67-A4703816230C}"/>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8646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32000"/>
          <a:stretch/>
        </p:blipFill>
        <p:spPr>
          <a:xfrm>
            <a:off x="0" y="615286"/>
            <a:ext cx="12192000" cy="6242714"/>
          </a:xfrm>
          <a:prstGeom prst="rect">
            <a:avLst/>
          </a:prstGeom>
        </p:spPr>
      </p:pic>
      <p:sp>
        <p:nvSpPr>
          <p:cNvPr id="2" name="Title 1"/>
          <p:cNvSpPr>
            <a:spLocks noGrp="1"/>
          </p:cNvSpPr>
          <p:nvPr>
            <p:ph type="title"/>
          </p:nvPr>
        </p:nvSpPr>
        <p:spPr>
          <a:xfrm>
            <a:off x="831850" y="455701"/>
            <a:ext cx="10515600" cy="2852737"/>
          </a:xfrm>
        </p:spPr>
        <p:txBody>
          <a:bodyPr anchor="b">
            <a:normAutofit/>
          </a:bodyPr>
          <a:lstStyle>
            <a:lvl1pPr>
              <a:defRPr sz="5400" b="1">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1850" y="336155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6937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ctrTitle" hasCustomPrompt="1"/>
          </p:nvPr>
        </p:nvSpPr>
        <p:spPr>
          <a:xfrm>
            <a:off x="701298" y="545626"/>
            <a:ext cx="5386123" cy="1207008"/>
          </a:xfrm>
        </p:spPr>
        <p:txBody>
          <a:bodyPr anchor="ctr"/>
          <a:lstStyle>
            <a:lvl1pPr algn="l">
              <a:defRPr sz="3600" cap="all" baseline="0"/>
            </a:lvl1pPr>
          </a:lstStyle>
          <a:p>
            <a:r>
              <a:rPr lang="en-US" cap="all" baseline="0" dirty="0" smtClean="0"/>
              <a:t>Click to add title</a:t>
            </a:r>
            <a:endParaRPr lang="en-US" dirty="0"/>
          </a:p>
        </p:txBody>
      </p:sp>
      <p:sp>
        <p:nvSpPr>
          <p:cNvPr id="3" name="Subtitle 2"/>
          <p:cNvSpPr>
            <a:spLocks noGrp="1"/>
          </p:cNvSpPr>
          <p:nvPr>
            <p:ph type="subTitle" idx="1" hasCustomPrompt="1"/>
          </p:nvPr>
        </p:nvSpPr>
        <p:spPr>
          <a:xfrm>
            <a:off x="701298" y="2001884"/>
            <a:ext cx="5386124"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a:t>
            </a:r>
            <a:endParaRPr lang="en-US" dirty="0"/>
          </a:p>
        </p:txBody>
      </p:sp>
      <p:sp>
        <p:nvSpPr>
          <p:cNvPr id="6" name="Slide Number Placeholder 5"/>
          <p:cNvSpPr>
            <a:spLocks noGrp="1"/>
          </p:cNvSpPr>
          <p:nvPr>
            <p:ph type="sldNum" sz="quarter" idx="12"/>
          </p:nvPr>
        </p:nvSpPr>
        <p:spPr>
          <a:xfrm>
            <a:off x="11309685" y="6356352"/>
            <a:ext cx="563768" cy="365125"/>
          </a:xfrm>
        </p:spPr>
        <p:txBody>
          <a:bodyPr/>
          <a:lstStyle>
            <a:lvl1pPr>
              <a:defRPr>
                <a:solidFill>
                  <a:schemeClr val="bg1"/>
                </a:solidFill>
              </a:defRPr>
            </a:lvl1pPr>
          </a:lstStyle>
          <a:p>
            <a:fld id="{AD40181A-01B0-4CB8-8614-1473649F6741}" type="slidenum">
              <a:rPr lang="en-US" smtClean="0"/>
              <a:pPr/>
              <a:t>‹#›</a:t>
            </a:fld>
            <a:endParaRPr lang="en-US" dirty="0"/>
          </a:p>
        </p:txBody>
      </p:sp>
      <p:sp>
        <p:nvSpPr>
          <p:cNvPr id="12" name="Text Placeholder 11"/>
          <p:cNvSpPr>
            <a:spLocks noGrp="1"/>
          </p:cNvSpPr>
          <p:nvPr>
            <p:ph type="body" sz="quarter" idx="13" hasCustomPrompt="1"/>
          </p:nvPr>
        </p:nvSpPr>
        <p:spPr>
          <a:xfrm>
            <a:off x="701298" y="2764851"/>
            <a:ext cx="5386124" cy="498611"/>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dirty="0" smtClean="0"/>
              <a:t>Click to add date</a:t>
            </a:r>
            <a:endParaRPr lang="en-US" dirty="0"/>
          </a:p>
        </p:txBody>
      </p:sp>
    </p:spTree>
    <p:extLst>
      <p:ext uri="{BB962C8B-B14F-4D97-AF65-F5344CB8AC3E}">
        <p14:creationId xmlns:p14="http://schemas.microsoft.com/office/powerpoint/2010/main" val="209590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345989" y="296615"/>
            <a:ext cx="10691690" cy="930823"/>
          </a:xfrm>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45989" y="1505566"/>
            <a:ext cx="10691690" cy="4104401"/>
          </a:xfrm>
        </p:spPr>
        <p:txBody>
          <a:bodyPr/>
          <a:lstStyle>
            <a:lvl1pPr>
              <a:defRPr/>
            </a:lvl1pPr>
          </a:lstStyle>
          <a:p>
            <a:pPr lvl="0"/>
            <a:r>
              <a:rPr lang="en-US" dirty="0" smtClean="0"/>
              <a:t>Click to add text</a:t>
            </a:r>
          </a:p>
        </p:txBody>
      </p:sp>
      <p:sp>
        <p:nvSpPr>
          <p:cNvPr id="6" name="Slide Number Placeholder 5"/>
          <p:cNvSpPr>
            <a:spLocks noGrp="1"/>
          </p:cNvSpPr>
          <p:nvPr>
            <p:ph type="sldNum" sz="quarter" idx="12"/>
          </p:nvPr>
        </p:nvSpPr>
        <p:spPr>
          <a:xfrm>
            <a:off x="10462054" y="6249259"/>
            <a:ext cx="439335" cy="365125"/>
          </a:xfrm>
        </p:spPr>
        <p:txBody>
          <a:bodyPr/>
          <a:lstStyle/>
          <a:p>
            <a:fld id="{AD40181A-01B0-4CB8-8614-1473649F6741}" type="slidenum">
              <a:rPr lang="en-US" smtClean="0"/>
              <a:t>‹#›</a:t>
            </a:fld>
            <a:endParaRPr lang="en-US" dirty="0"/>
          </a:p>
        </p:txBody>
      </p:sp>
    </p:spTree>
    <p:extLst>
      <p:ext uri="{BB962C8B-B14F-4D97-AF65-F5344CB8AC3E}">
        <p14:creationId xmlns:p14="http://schemas.microsoft.com/office/powerpoint/2010/main" val="2228008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dirty="0" smtClean="0"/>
              <a:t>Click to add TITLE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accent1"/>
                </a:solidFill>
              </a:defRPr>
            </a:lvl1pPr>
          </a:lstStyle>
          <a:p>
            <a:fld id="{AD40181A-01B0-4CB8-8614-1473649F6741}" type="slidenum">
              <a:rPr lang="en-US" smtClean="0"/>
              <a:pPr/>
              <a:t>‹#›</a:t>
            </a:fld>
            <a:endParaRPr lang="en-US" dirty="0"/>
          </a:p>
        </p:txBody>
      </p:sp>
    </p:spTree>
    <p:extLst>
      <p:ext uri="{BB962C8B-B14F-4D97-AF65-F5344CB8AC3E}">
        <p14:creationId xmlns:p14="http://schemas.microsoft.com/office/powerpoint/2010/main" val="9959643"/>
      </p:ext>
    </p:extLst>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 id="2147483697" r:id="rId4"/>
    <p:sldLayoutId id="2147483699" r:id="rId5"/>
    <p:sldLayoutId id="2147483700" r:id="rId6"/>
    <p:sldLayoutId id="2147483701" r:id="rId7"/>
  </p:sldLayoutIdLst>
  <p:hf hdr="0" ftr="0" dt="0"/>
  <p:txStyles>
    <p:titleStyle>
      <a:lvl1pPr algn="l" defTabSz="914400" rtl="0" eaLnBrk="1" latinLnBrk="0" hangingPunct="1">
        <a:lnSpc>
          <a:spcPct val="90000"/>
        </a:lnSpc>
        <a:spcBef>
          <a:spcPct val="0"/>
        </a:spcBef>
        <a:buNone/>
        <a:defRPr sz="3600" b="1"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dirty="0" smtClean="0"/>
              <a:t>Click to add TITLE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accent3"/>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accent3"/>
                </a:solidFill>
              </a:defRPr>
            </a:lvl1pPr>
          </a:lstStyle>
          <a:p>
            <a:fld id="{AD40181A-01B0-4CB8-8614-1473649F6741}" type="slidenum">
              <a:rPr lang="en-US" smtClean="0"/>
              <a:pPr/>
              <a:t>‹#›</a:t>
            </a:fld>
            <a:endParaRPr lang="en-US" dirty="0"/>
          </a:p>
        </p:txBody>
      </p:sp>
    </p:spTree>
    <p:extLst>
      <p:ext uri="{BB962C8B-B14F-4D97-AF65-F5344CB8AC3E}">
        <p14:creationId xmlns:p14="http://schemas.microsoft.com/office/powerpoint/2010/main" val="16111589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914400" rtl="0" eaLnBrk="1" latinLnBrk="0" hangingPunct="1">
        <a:lnSpc>
          <a:spcPct val="90000"/>
        </a:lnSpc>
        <a:spcBef>
          <a:spcPct val="0"/>
        </a:spcBef>
        <a:buNone/>
        <a:defRPr sz="3600" b="1" kern="1200" cap="all" baseline="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ebmd.com/kidney-stones/picture-of-the-kidneys%231" TargetMode="External"/><Relationship Id="rId4" Type="http://schemas.openxmlformats.org/officeDocument/2006/relationships/hyperlink" Target="https://my.clevelandclinic.org/health/diseases/15096-kidney-disease-chronic-kidney-disease" TargetMode="External"/><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32623" y="420901"/>
            <a:ext cx="5577591" cy="1207008"/>
          </a:xfrm>
        </p:spPr>
        <p:txBody>
          <a:bodyPr/>
          <a:lstStyle/>
          <a:p>
            <a:r>
              <a:rPr lang="en-US" sz="4000" dirty="0" smtClean="0">
                <a:latin typeface="+mj-lt"/>
              </a:rPr>
              <a:t>ARPKD: in the kidney</a:t>
            </a:r>
            <a:endParaRPr lang="en-US" sz="4000" dirty="0">
              <a:latin typeface="+mj-lt"/>
            </a:endParaRPr>
          </a:p>
        </p:txBody>
      </p:sp>
      <p:sp>
        <p:nvSpPr>
          <p:cNvPr id="4" name="Slide Number Placeholder 3"/>
          <p:cNvSpPr>
            <a:spLocks noGrp="1"/>
          </p:cNvSpPr>
          <p:nvPr>
            <p:ph type="sldNum" sz="quarter" idx="12"/>
          </p:nvPr>
        </p:nvSpPr>
        <p:spPr/>
        <p:txBody>
          <a:bodyPr/>
          <a:lstStyle/>
          <a:p>
            <a:fld id="{AD40181A-01B0-4CB8-8614-1473649F6741}" type="slidenum">
              <a:rPr lang="en-US" smtClean="0">
                <a:latin typeface="+mj-lt"/>
              </a:rPr>
              <a:t>1</a:t>
            </a:fld>
            <a:endParaRPr lang="en-US" dirty="0">
              <a:latin typeface="+mj-lt"/>
            </a:endParaRPr>
          </a:p>
        </p:txBody>
      </p:sp>
      <p:sp>
        <p:nvSpPr>
          <p:cNvPr id="8" name="Text Placeholder 7"/>
          <p:cNvSpPr>
            <a:spLocks noGrp="1"/>
          </p:cNvSpPr>
          <p:nvPr>
            <p:ph type="body" sz="quarter" idx="13"/>
          </p:nvPr>
        </p:nvSpPr>
        <p:spPr>
          <a:xfrm>
            <a:off x="251012" y="3585411"/>
            <a:ext cx="6531008" cy="680996"/>
          </a:xfrm>
        </p:spPr>
        <p:txBody>
          <a:bodyPr>
            <a:noAutofit/>
          </a:bodyPr>
          <a:lstStyle/>
          <a:p>
            <a:pPr algn="r">
              <a:lnSpc>
                <a:spcPct val="100000"/>
              </a:lnSpc>
              <a:spcBef>
                <a:spcPts val="0"/>
              </a:spcBef>
            </a:pPr>
            <a:r>
              <a:rPr lang="en-US" sz="2000" b="1" dirty="0" smtClean="0">
                <a:latin typeface="+mj-lt"/>
              </a:rPr>
              <a:t>ARPKD-CHF Conference: Empowering the Patient</a:t>
            </a:r>
          </a:p>
          <a:p>
            <a:pPr algn="r">
              <a:lnSpc>
                <a:spcPct val="100000"/>
              </a:lnSpc>
              <a:spcBef>
                <a:spcPts val="0"/>
              </a:spcBef>
            </a:pPr>
            <a:r>
              <a:rPr lang="en-US" sz="2000" b="1" dirty="0" smtClean="0">
                <a:latin typeface="+mj-lt"/>
              </a:rPr>
              <a:t>Saturday November 3, 2018</a:t>
            </a:r>
          </a:p>
          <a:p>
            <a:pPr algn="r"/>
            <a:endParaRPr lang="en-US" sz="1800" b="1" dirty="0" smtClean="0">
              <a:latin typeface="+mj-lt"/>
            </a:endParaRPr>
          </a:p>
        </p:txBody>
      </p:sp>
      <p:sp>
        <p:nvSpPr>
          <p:cNvPr id="9" name="Subtitle 6"/>
          <p:cNvSpPr txBox="1">
            <a:spLocks/>
          </p:cNvSpPr>
          <p:nvPr/>
        </p:nvSpPr>
        <p:spPr>
          <a:xfrm>
            <a:off x="432623" y="1790515"/>
            <a:ext cx="6759571" cy="16322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baseline="0">
                <a:solidFill>
                  <a:srgbClr val="584B3D"/>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584B3D"/>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584B3D"/>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584B3D"/>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584B3D"/>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2400" dirty="0" smtClean="0">
                <a:latin typeface="+mj-lt"/>
              </a:rPr>
              <a:t>Erum Aftab Hartung, MD, MTR</a:t>
            </a:r>
          </a:p>
          <a:p>
            <a:pPr>
              <a:lnSpc>
                <a:spcPct val="100000"/>
              </a:lnSpc>
              <a:spcBef>
                <a:spcPts val="0"/>
              </a:spcBef>
            </a:pPr>
            <a:r>
              <a:rPr lang="en-US" sz="1800" dirty="0" smtClean="0">
                <a:latin typeface="+mj-lt"/>
              </a:rPr>
              <a:t>Assistant Professor of Pediatrics</a:t>
            </a:r>
          </a:p>
          <a:p>
            <a:pPr>
              <a:lnSpc>
                <a:spcPct val="100000"/>
              </a:lnSpc>
              <a:spcBef>
                <a:spcPts val="0"/>
              </a:spcBef>
            </a:pPr>
            <a:r>
              <a:rPr lang="en-US" sz="1800" dirty="0" smtClean="0">
                <a:latin typeface="+mj-lt"/>
              </a:rPr>
              <a:t>Division of Nephrology, CHOP</a:t>
            </a:r>
          </a:p>
          <a:p>
            <a:pPr>
              <a:lnSpc>
                <a:spcPct val="100000"/>
              </a:lnSpc>
              <a:spcBef>
                <a:spcPts val="0"/>
              </a:spcBef>
            </a:pPr>
            <a:r>
              <a:rPr lang="en-US" sz="1800" dirty="0" smtClean="0">
                <a:latin typeface="+mj-lt"/>
              </a:rPr>
              <a:t>Perelman School of Medicine at the University of Pennsylvania</a:t>
            </a:r>
            <a:endParaRPr lang="en-US" sz="1800" dirty="0">
              <a:latin typeface="+mj-lt"/>
            </a:endParaRPr>
          </a:p>
        </p:txBody>
      </p:sp>
    </p:spTree>
    <p:extLst>
      <p:ext uri="{BB962C8B-B14F-4D97-AF65-F5344CB8AC3E}">
        <p14:creationId xmlns:p14="http://schemas.microsoft.com/office/powerpoint/2010/main" val="6828765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ADPKD vs. ARPKD: inheritance</a:t>
            </a:r>
            <a:endParaRPr lang="en-US" dirty="0"/>
          </a:p>
        </p:txBody>
      </p:sp>
      <p:sp>
        <p:nvSpPr>
          <p:cNvPr id="3" name="Content Placeholder 2"/>
          <p:cNvSpPr>
            <a:spLocks noGrp="1"/>
          </p:cNvSpPr>
          <p:nvPr>
            <p:ph idx="1"/>
          </p:nvPr>
        </p:nvSpPr>
        <p:spPr>
          <a:xfrm>
            <a:off x="371413" y="1358040"/>
            <a:ext cx="10701494" cy="4123224"/>
          </a:xfrm>
        </p:spPr>
        <p:txBody>
          <a:bodyPr/>
          <a:lstStyle/>
          <a:p>
            <a:r>
              <a:rPr lang="en-US" dirty="0" smtClean="0"/>
              <a:t>Dominant</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10</a:t>
            </a:fld>
            <a:endParaRPr lang="en-US" dirty="0"/>
          </a:p>
        </p:txBody>
      </p:sp>
      <p:pic>
        <p:nvPicPr>
          <p:cNvPr id="34" name="Picture 33"/>
          <p:cNvPicPr>
            <a:picLocks noChangeAspect="1"/>
          </p:cNvPicPr>
          <p:nvPr/>
        </p:nvPicPr>
        <p:blipFill>
          <a:blip r:embed="rId2"/>
          <a:stretch>
            <a:fillRect/>
          </a:stretch>
        </p:blipFill>
        <p:spPr>
          <a:xfrm>
            <a:off x="371413" y="1139115"/>
            <a:ext cx="5620281" cy="4561074"/>
          </a:xfrm>
          <a:prstGeom prst="rect">
            <a:avLst/>
          </a:prstGeom>
          <a:ln w="28575">
            <a:solidFill>
              <a:schemeClr val="tx1"/>
            </a:solidFill>
          </a:ln>
        </p:spPr>
      </p:pic>
      <p:pic>
        <p:nvPicPr>
          <p:cNvPr id="35" name="Picture 34"/>
          <p:cNvPicPr>
            <a:picLocks noChangeAspect="1"/>
          </p:cNvPicPr>
          <p:nvPr/>
        </p:nvPicPr>
        <p:blipFill rotWithShape="1">
          <a:blip r:embed="rId3"/>
          <a:srcRect r="3421"/>
          <a:stretch/>
        </p:blipFill>
        <p:spPr>
          <a:xfrm>
            <a:off x="6230774" y="1139115"/>
            <a:ext cx="5746073" cy="4580703"/>
          </a:xfrm>
          <a:prstGeom prst="rect">
            <a:avLst/>
          </a:prstGeom>
          <a:ln w="28575">
            <a:solidFill>
              <a:schemeClr val="tx1"/>
            </a:solidFill>
          </a:ln>
        </p:spPr>
      </p:pic>
      <p:sp>
        <p:nvSpPr>
          <p:cNvPr id="36" name="TextBox 35"/>
          <p:cNvSpPr txBox="1"/>
          <p:nvPr/>
        </p:nvSpPr>
        <p:spPr>
          <a:xfrm>
            <a:off x="208247" y="6429719"/>
            <a:ext cx="10219765" cy="369332"/>
          </a:xfrm>
          <a:prstGeom prst="rect">
            <a:avLst/>
          </a:prstGeom>
          <a:noFill/>
        </p:spPr>
        <p:txBody>
          <a:bodyPr wrap="square" rtlCol="0">
            <a:spAutoFit/>
          </a:bodyPr>
          <a:lstStyle/>
          <a:p>
            <a:r>
              <a:rPr lang="en-US" dirty="0" smtClean="0"/>
              <a:t>PKD Patient Handbook</a:t>
            </a:r>
            <a:r>
              <a:rPr lang="en-US" dirty="0"/>
              <a:t> </a:t>
            </a:r>
            <a:r>
              <a:rPr lang="en-US" dirty="0" smtClean="0"/>
              <a:t>&amp; ARPKD Patient Handbook; PKD Foundation, www.pkdcure.org  </a:t>
            </a:r>
            <a:endParaRPr lang="en-US" dirty="0"/>
          </a:p>
        </p:txBody>
      </p:sp>
      <p:sp>
        <p:nvSpPr>
          <p:cNvPr id="37" name="TextBox 36"/>
          <p:cNvSpPr txBox="1"/>
          <p:nvPr/>
        </p:nvSpPr>
        <p:spPr>
          <a:xfrm>
            <a:off x="1147482" y="5702151"/>
            <a:ext cx="4403729" cy="523220"/>
          </a:xfrm>
          <a:prstGeom prst="rect">
            <a:avLst/>
          </a:prstGeom>
          <a:noFill/>
        </p:spPr>
        <p:txBody>
          <a:bodyPr wrap="square" rtlCol="0">
            <a:spAutoFit/>
          </a:bodyPr>
          <a:lstStyle/>
          <a:p>
            <a:r>
              <a:rPr lang="en-US" sz="2800" b="1" dirty="0" smtClean="0">
                <a:solidFill>
                  <a:schemeClr val="accent1"/>
                </a:solidFill>
                <a:latin typeface="+mj-lt"/>
              </a:rPr>
              <a:t>Genes: </a:t>
            </a:r>
            <a:r>
              <a:rPr lang="en-US" sz="2800" b="1" i="1" dirty="0" smtClean="0">
                <a:solidFill>
                  <a:schemeClr val="accent1"/>
                </a:solidFill>
                <a:latin typeface="+mj-lt"/>
              </a:rPr>
              <a:t>PKD1</a:t>
            </a:r>
            <a:r>
              <a:rPr lang="en-US" sz="2800" b="1" dirty="0" smtClean="0">
                <a:solidFill>
                  <a:schemeClr val="accent1"/>
                </a:solidFill>
                <a:latin typeface="+mj-lt"/>
              </a:rPr>
              <a:t> or </a:t>
            </a:r>
            <a:r>
              <a:rPr lang="en-US" sz="2800" b="1" i="1" dirty="0" smtClean="0">
                <a:solidFill>
                  <a:schemeClr val="accent1"/>
                </a:solidFill>
                <a:latin typeface="+mj-lt"/>
              </a:rPr>
              <a:t>PKD2</a:t>
            </a:r>
            <a:endParaRPr lang="en-US" sz="2800" b="1" i="1" dirty="0">
              <a:solidFill>
                <a:schemeClr val="accent1"/>
              </a:solidFill>
              <a:latin typeface="+mj-lt"/>
            </a:endParaRPr>
          </a:p>
        </p:txBody>
      </p:sp>
      <p:sp>
        <p:nvSpPr>
          <p:cNvPr id="38" name="TextBox 37"/>
          <p:cNvSpPr txBox="1"/>
          <p:nvPr/>
        </p:nvSpPr>
        <p:spPr>
          <a:xfrm>
            <a:off x="7788271" y="5789443"/>
            <a:ext cx="4403729" cy="523220"/>
          </a:xfrm>
          <a:prstGeom prst="rect">
            <a:avLst/>
          </a:prstGeom>
          <a:noFill/>
        </p:spPr>
        <p:txBody>
          <a:bodyPr wrap="square" rtlCol="0">
            <a:spAutoFit/>
          </a:bodyPr>
          <a:lstStyle/>
          <a:p>
            <a:r>
              <a:rPr lang="en-US" sz="2800" b="1" dirty="0" smtClean="0">
                <a:solidFill>
                  <a:schemeClr val="accent1"/>
                </a:solidFill>
                <a:latin typeface="+mj-lt"/>
              </a:rPr>
              <a:t>Gene: </a:t>
            </a:r>
            <a:r>
              <a:rPr lang="en-US" sz="2800" b="1" i="1" dirty="0" smtClean="0">
                <a:solidFill>
                  <a:schemeClr val="accent1"/>
                </a:solidFill>
                <a:latin typeface="+mj-lt"/>
              </a:rPr>
              <a:t>PKHD1</a:t>
            </a:r>
            <a:endParaRPr lang="en-US" sz="2800" b="1" i="1" dirty="0">
              <a:solidFill>
                <a:schemeClr val="accent1"/>
              </a:solidFill>
              <a:latin typeface="+mj-lt"/>
            </a:endParaRPr>
          </a:p>
        </p:txBody>
      </p:sp>
    </p:spTree>
    <p:extLst>
      <p:ext uri="{BB962C8B-B14F-4D97-AF65-F5344CB8AC3E}">
        <p14:creationId xmlns:p14="http://schemas.microsoft.com/office/powerpoint/2010/main" val="23673199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 cysts: ADPKD vs. ARPKD</a:t>
            </a:r>
            <a:endParaRPr lang="en-US" dirty="0"/>
          </a:p>
        </p:txBody>
      </p:sp>
      <p:sp>
        <p:nvSpPr>
          <p:cNvPr id="3" name="Content Placeholder 2"/>
          <p:cNvSpPr>
            <a:spLocks noGrp="1"/>
          </p:cNvSpPr>
          <p:nvPr>
            <p:ph idx="1"/>
          </p:nvPr>
        </p:nvSpPr>
        <p:spPr>
          <a:xfrm>
            <a:off x="8622531" y="2238420"/>
            <a:ext cx="1654611" cy="560407"/>
          </a:xfrm>
        </p:spPr>
        <p:txBody>
          <a:bodyPr/>
          <a:lstStyle/>
          <a:p>
            <a:pPr marL="0" indent="0">
              <a:buNone/>
            </a:pPr>
            <a:r>
              <a:rPr lang="en-US" dirty="0" smtClean="0"/>
              <a:t>ARPKD</a:t>
            </a:r>
            <a:endParaRPr lang="en-US" dirty="0"/>
          </a:p>
        </p:txBody>
      </p:sp>
      <p:sp>
        <p:nvSpPr>
          <p:cNvPr id="4" name="Slide Number Placeholder 3"/>
          <p:cNvSpPr>
            <a:spLocks noGrp="1"/>
          </p:cNvSpPr>
          <p:nvPr>
            <p:ph type="sldNum" sz="quarter" idx="12"/>
          </p:nvPr>
        </p:nvSpPr>
        <p:spPr>
          <a:xfrm>
            <a:off x="11777378" y="6492875"/>
            <a:ext cx="414622" cy="365125"/>
          </a:xfrm>
        </p:spPr>
        <p:txBody>
          <a:bodyPr/>
          <a:lstStyle/>
          <a:p>
            <a:fld id="{AD40181A-01B0-4CB8-8614-1473649F6741}" type="slidenum">
              <a:rPr lang="en-US" smtClean="0"/>
              <a:t>11</a:t>
            </a:fld>
            <a:endParaRPr lang="en-US" dirty="0"/>
          </a:p>
        </p:txBody>
      </p:sp>
      <p:pic>
        <p:nvPicPr>
          <p:cNvPr id="10" name="Picture 6" descr="1-10"/>
          <p:cNvPicPr>
            <a:picLocks noChangeAspect="1" noChangeArrowheads="1"/>
          </p:cNvPicPr>
          <p:nvPr/>
        </p:nvPicPr>
        <p:blipFill>
          <a:blip r:embed="rId2" cstate="print"/>
          <a:srcRect/>
          <a:stretch>
            <a:fillRect/>
          </a:stretch>
        </p:blipFill>
        <p:spPr bwMode="auto">
          <a:xfrm>
            <a:off x="537882" y="2803697"/>
            <a:ext cx="4229822" cy="2563923"/>
          </a:xfrm>
          <a:prstGeom prst="rect">
            <a:avLst/>
          </a:prstGeom>
          <a:noFill/>
        </p:spPr>
      </p:pic>
      <p:pic>
        <p:nvPicPr>
          <p:cNvPr id="11" name="Picture 4" descr="ARPKD pathology"/>
          <p:cNvPicPr>
            <a:picLocks noChangeAspect="1" noChangeArrowheads="1"/>
          </p:cNvPicPr>
          <p:nvPr/>
        </p:nvPicPr>
        <p:blipFill rotWithShape="1">
          <a:blip r:embed="rId3" cstate="print"/>
          <a:srcRect r="4120" b="53367"/>
          <a:stretch/>
        </p:blipFill>
        <p:spPr bwMode="auto">
          <a:xfrm>
            <a:off x="7252790" y="2798827"/>
            <a:ext cx="3908454" cy="2566783"/>
          </a:xfrm>
          <a:prstGeom prst="rect">
            <a:avLst/>
          </a:prstGeom>
          <a:noFill/>
        </p:spPr>
      </p:pic>
      <p:pic>
        <p:nvPicPr>
          <p:cNvPr id="12"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574" y="1137153"/>
            <a:ext cx="3427856" cy="2251231"/>
          </a:xfrm>
          <a:prstGeom prst="rect">
            <a:avLst/>
          </a:prstGeom>
        </p:spPr>
      </p:pic>
      <p:sp>
        <p:nvSpPr>
          <p:cNvPr id="13" name="Content Placeholder 2"/>
          <p:cNvSpPr txBox="1">
            <a:spLocks/>
          </p:cNvSpPr>
          <p:nvPr/>
        </p:nvSpPr>
        <p:spPr>
          <a:xfrm>
            <a:off x="1825487" y="2238420"/>
            <a:ext cx="1654611" cy="560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ADPKD</a:t>
            </a:r>
            <a:endParaRPr lang="en-US" dirty="0"/>
          </a:p>
        </p:txBody>
      </p:sp>
      <p:sp>
        <p:nvSpPr>
          <p:cNvPr id="14" name="Content Placeholder 2"/>
          <p:cNvSpPr txBox="1">
            <a:spLocks/>
          </p:cNvSpPr>
          <p:nvPr/>
        </p:nvSpPr>
        <p:spPr>
          <a:xfrm>
            <a:off x="5296623" y="1105885"/>
            <a:ext cx="1654611" cy="560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1"/>
                </a:solidFill>
              </a:rPr>
              <a:t>Normal</a:t>
            </a:r>
            <a:endParaRPr lang="en-US" dirty="0">
              <a:solidFill>
                <a:schemeClr val="bg1"/>
              </a:solidFill>
            </a:endParaRPr>
          </a:p>
        </p:txBody>
      </p:sp>
      <p:sp>
        <p:nvSpPr>
          <p:cNvPr id="15" name="Content Placeholder 2"/>
          <p:cNvSpPr txBox="1">
            <a:spLocks/>
          </p:cNvSpPr>
          <p:nvPr/>
        </p:nvSpPr>
        <p:spPr>
          <a:xfrm>
            <a:off x="537882" y="5494897"/>
            <a:ext cx="4326094" cy="93692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Larger bubble-like cysts throughout the kidney</a:t>
            </a:r>
            <a:endParaRPr lang="en-US" dirty="0"/>
          </a:p>
        </p:txBody>
      </p:sp>
      <p:sp>
        <p:nvSpPr>
          <p:cNvPr id="16" name="Content Placeholder 2"/>
          <p:cNvSpPr txBox="1">
            <a:spLocks/>
          </p:cNvSpPr>
          <p:nvPr/>
        </p:nvSpPr>
        <p:spPr>
          <a:xfrm>
            <a:off x="7136011" y="5466051"/>
            <a:ext cx="4627650" cy="14004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Tiny, tubular cysts, often more in the central part of the kidney (medulla)</a:t>
            </a:r>
            <a:endParaRPr lang="en-US" dirty="0"/>
          </a:p>
        </p:txBody>
      </p:sp>
    </p:spTree>
    <p:extLst>
      <p:ext uri="{BB962C8B-B14F-4D97-AF65-F5344CB8AC3E}">
        <p14:creationId xmlns:p14="http://schemas.microsoft.com/office/powerpoint/2010/main" val="12069533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247441" y="1105885"/>
            <a:ext cx="3602985" cy="2327045"/>
          </a:xfrm>
          <a:prstGeom prst="rect">
            <a:avLst/>
          </a:prstGeom>
        </p:spPr>
      </p:pic>
      <p:sp>
        <p:nvSpPr>
          <p:cNvPr id="2" name="Title 1"/>
          <p:cNvSpPr>
            <a:spLocks noGrp="1"/>
          </p:cNvSpPr>
          <p:nvPr>
            <p:ph type="title"/>
          </p:nvPr>
        </p:nvSpPr>
        <p:spPr/>
        <p:txBody>
          <a:bodyPr/>
          <a:lstStyle/>
          <a:p>
            <a:r>
              <a:rPr lang="en-US" dirty="0" smtClean="0"/>
              <a:t>Ultrasound: ADPKD vs. ARPKD</a:t>
            </a:r>
            <a:endParaRPr lang="en-US" dirty="0"/>
          </a:p>
        </p:txBody>
      </p:sp>
      <p:sp>
        <p:nvSpPr>
          <p:cNvPr id="3" name="Content Placeholder 2"/>
          <p:cNvSpPr>
            <a:spLocks noGrp="1"/>
          </p:cNvSpPr>
          <p:nvPr>
            <p:ph idx="1"/>
          </p:nvPr>
        </p:nvSpPr>
        <p:spPr>
          <a:xfrm>
            <a:off x="8688787" y="1959579"/>
            <a:ext cx="1654611" cy="560407"/>
          </a:xfrm>
        </p:spPr>
        <p:txBody>
          <a:bodyPr/>
          <a:lstStyle/>
          <a:p>
            <a:pPr marL="0" indent="0">
              <a:buNone/>
            </a:pPr>
            <a:r>
              <a:rPr lang="en-US" dirty="0" smtClean="0"/>
              <a:t>ARPKD</a:t>
            </a:r>
            <a:endParaRPr lang="en-US" dirty="0"/>
          </a:p>
        </p:txBody>
      </p:sp>
      <p:sp>
        <p:nvSpPr>
          <p:cNvPr id="4" name="Slide Number Placeholder 3"/>
          <p:cNvSpPr>
            <a:spLocks noGrp="1"/>
          </p:cNvSpPr>
          <p:nvPr>
            <p:ph type="sldNum" sz="quarter" idx="12"/>
          </p:nvPr>
        </p:nvSpPr>
        <p:spPr>
          <a:xfrm>
            <a:off x="11777378" y="6492875"/>
            <a:ext cx="414622" cy="365125"/>
          </a:xfrm>
        </p:spPr>
        <p:txBody>
          <a:bodyPr/>
          <a:lstStyle/>
          <a:p>
            <a:fld id="{AD40181A-01B0-4CB8-8614-1473649F6741}" type="slidenum">
              <a:rPr lang="en-US" smtClean="0"/>
              <a:t>12</a:t>
            </a:fld>
            <a:endParaRPr lang="en-US" dirty="0"/>
          </a:p>
        </p:txBody>
      </p:sp>
      <p:sp>
        <p:nvSpPr>
          <p:cNvPr id="13" name="Content Placeholder 2"/>
          <p:cNvSpPr txBox="1">
            <a:spLocks/>
          </p:cNvSpPr>
          <p:nvPr/>
        </p:nvSpPr>
        <p:spPr>
          <a:xfrm>
            <a:off x="1672068" y="1915263"/>
            <a:ext cx="1654611" cy="560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ADPKD</a:t>
            </a:r>
            <a:endParaRPr lang="en-US" dirty="0"/>
          </a:p>
        </p:txBody>
      </p:sp>
      <p:sp>
        <p:nvSpPr>
          <p:cNvPr id="14" name="Content Placeholder 2"/>
          <p:cNvSpPr txBox="1">
            <a:spLocks/>
          </p:cNvSpPr>
          <p:nvPr/>
        </p:nvSpPr>
        <p:spPr>
          <a:xfrm>
            <a:off x="5296623" y="1105885"/>
            <a:ext cx="1654611" cy="560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1"/>
                </a:solidFill>
              </a:rPr>
              <a:t>Normal</a:t>
            </a:r>
            <a:endParaRPr lang="en-US" dirty="0">
              <a:solidFill>
                <a:schemeClr val="bg1"/>
              </a:solidFill>
            </a:endParaRPr>
          </a:p>
        </p:txBody>
      </p:sp>
      <p:sp>
        <p:nvSpPr>
          <p:cNvPr id="15" name="Content Placeholder 2"/>
          <p:cNvSpPr txBox="1">
            <a:spLocks/>
          </p:cNvSpPr>
          <p:nvPr/>
        </p:nvSpPr>
        <p:spPr>
          <a:xfrm>
            <a:off x="0" y="5665940"/>
            <a:ext cx="5735781" cy="1261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Larger bubble-like cysts, often in the cortex (outer part)</a:t>
            </a:r>
            <a:endParaRPr lang="en-US" dirty="0"/>
          </a:p>
        </p:txBody>
      </p:sp>
      <p:sp>
        <p:nvSpPr>
          <p:cNvPr id="16" name="Content Placeholder 2"/>
          <p:cNvSpPr txBox="1">
            <a:spLocks/>
          </p:cNvSpPr>
          <p:nvPr/>
        </p:nvSpPr>
        <p:spPr>
          <a:xfrm>
            <a:off x="6951234" y="5596101"/>
            <a:ext cx="5351813" cy="14004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Few or no visible cysts, kidneys “echogenic” = bright</a:t>
            </a:r>
            <a:endParaRPr lang="en-US" dirty="0"/>
          </a:p>
        </p:txBody>
      </p:sp>
      <p:pic>
        <p:nvPicPr>
          <p:cNvPr id="18" name="Content Placeholder 6"/>
          <p:cNvPicPr>
            <a:picLocks noChangeAspect="1"/>
          </p:cNvPicPr>
          <p:nvPr/>
        </p:nvPicPr>
        <p:blipFill>
          <a:blip r:embed="rId3"/>
          <a:stretch>
            <a:fillRect/>
          </a:stretch>
        </p:blipFill>
        <p:spPr>
          <a:xfrm>
            <a:off x="541076" y="2519986"/>
            <a:ext cx="3916594" cy="3110690"/>
          </a:xfrm>
          <a:prstGeom prst="rect">
            <a:avLst/>
          </a:prstGeom>
        </p:spPr>
      </p:pic>
      <p:pic>
        <p:nvPicPr>
          <p:cNvPr id="19" name="Picture 18"/>
          <p:cNvPicPr>
            <a:picLocks noChangeAspect="1"/>
          </p:cNvPicPr>
          <p:nvPr/>
        </p:nvPicPr>
        <p:blipFill>
          <a:blip r:embed="rId4"/>
          <a:stretch>
            <a:fillRect/>
          </a:stretch>
        </p:blipFill>
        <p:spPr>
          <a:xfrm>
            <a:off x="7613930" y="2566714"/>
            <a:ext cx="4370759" cy="3017234"/>
          </a:xfrm>
          <a:prstGeom prst="rect">
            <a:avLst/>
          </a:prstGeom>
        </p:spPr>
      </p:pic>
    </p:spTree>
    <p:extLst>
      <p:ext uri="{BB962C8B-B14F-4D97-AF65-F5344CB8AC3E}">
        <p14:creationId xmlns:p14="http://schemas.microsoft.com/office/powerpoint/2010/main" val="35802067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kidney cysts form?</a:t>
            </a:r>
            <a:endParaRPr lang="en-US" dirty="0"/>
          </a:p>
        </p:txBody>
      </p:sp>
      <p:sp>
        <p:nvSpPr>
          <p:cNvPr id="5" name="Content Placeholder 4"/>
          <p:cNvSpPr>
            <a:spLocks noGrp="1"/>
          </p:cNvSpPr>
          <p:nvPr>
            <p:ph idx="1"/>
          </p:nvPr>
        </p:nvSpPr>
        <p:spPr>
          <a:xfrm>
            <a:off x="511210" y="1219200"/>
            <a:ext cx="11226720" cy="4123224"/>
          </a:xfrm>
        </p:spPr>
        <p:txBody>
          <a:bodyPr>
            <a:normAutofit/>
          </a:bodyPr>
          <a:lstStyle/>
          <a:p>
            <a:pPr marL="0" indent="0">
              <a:buNone/>
            </a:pPr>
            <a:r>
              <a:rPr lang="en-US" sz="3600" dirty="0" smtClean="0"/>
              <a:t>    Normal			ADPKD			  ARPKD</a:t>
            </a:r>
            <a:endParaRPr lang="en-US" sz="3600" dirty="0"/>
          </a:p>
        </p:txBody>
      </p:sp>
      <p:sp>
        <p:nvSpPr>
          <p:cNvPr id="2" name="Slide Number Placeholder 1"/>
          <p:cNvSpPr>
            <a:spLocks noGrp="1"/>
          </p:cNvSpPr>
          <p:nvPr>
            <p:ph type="sldNum" sz="quarter" idx="12"/>
          </p:nvPr>
        </p:nvSpPr>
        <p:spPr/>
        <p:txBody>
          <a:bodyPr/>
          <a:lstStyle/>
          <a:p>
            <a:fld id="{AD40181A-01B0-4CB8-8614-1473649F6741}" type="slidenum">
              <a:rPr lang="en-US" smtClean="0"/>
              <a:t>13</a:t>
            </a:fld>
            <a:endParaRPr lang="en-US" dirty="0"/>
          </a:p>
        </p:txBody>
      </p:sp>
      <p:sp>
        <p:nvSpPr>
          <p:cNvPr id="3" name="Rectangle 2"/>
          <p:cNvSpPr/>
          <p:nvPr/>
        </p:nvSpPr>
        <p:spPr>
          <a:xfrm>
            <a:off x="0" y="6429572"/>
            <a:ext cx="4745210" cy="369332"/>
          </a:xfrm>
          <a:prstGeom prst="rect">
            <a:avLst/>
          </a:prstGeom>
        </p:spPr>
        <p:txBody>
          <a:bodyPr wrap="none">
            <a:spAutoFit/>
          </a:bodyPr>
          <a:lstStyle/>
          <a:p>
            <a:r>
              <a:rPr lang="en-US" altLang="en-US" dirty="0">
                <a:solidFill>
                  <a:schemeClr val="bg2"/>
                </a:solidFill>
                <a:latin typeface="+mj-lt"/>
                <a:cs typeface="Arial Unicode MS" panose="020B0604020202020204" pitchFamily="34" charset="-128"/>
              </a:rPr>
              <a:t>Wilson PD. N </a:t>
            </a:r>
            <a:r>
              <a:rPr lang="en-US" altLang="en-US" dirty="0" err="1">
                <a:solidFill>
                  <a:schemeClr val="bg2"/>
                </a:solidFill>
                <a:latin typeface="+mj-lt"/>
                <a:cs typeface="Arial Unicode MS" panose="020B0604020202020204" pitchFamily="34" charset="-128"/>
              </a:rPr>
              <a:t>Engl</a:t>
            </a:r>
            <a:r>
              <a:rPr lang="en-US" altLang="en-US" dirty="0">
                <a:solidFill>
                  <a:schemeClr val="bg2"/>
                </a:solidFill>
                <a:latin typeface="+mj-lt"/>
                <a:cs typeface="Arial Unicode MS" panose="020B0604020202020204" pitchFamily="34" charset="-128"/>
              </a:rPr>
              <a:t> J Med 2004;350:151-164.</a:t>
            </a:r>
            <a:endParaRPr lang="en-US" dirty="0">
              <a:latin typeface="+mj-lt"/>
            </a:endParaRPr>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22" t="33715" r="6968" b="34355"/>
          <a:stretch/>
        </p:blipFill>
        <p:spPr bwMode="auto">
          <a:xfrm>
            <a:off x="4066497" y="1837379"/>
            <a:ext cx="4116146" cy="41510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913" t="66137" r="6538" b="2390"/>
          <a:stretch/>
        </p:blipFill>
        <p:spPr bwMode="auto">
          <a:xfrm>
            <a:off x="7831058" y="1839291"/>
            <a:ext cx="4180635" cy="41491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80" t="2297" r="6645" b="66557"/>
          <a:stretch/>
        </p:blipFill>
        <p:spPr bwMode="auto">
          <a:xfrm>
            <a:off x="125506" y="1837379"/>
            <a:ext cx="4266815" cy="41510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9129558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651" r="19556" b="-43"/>
          <a:stretch/>
        </p:blipFill>
        <p:spPr>
          <a:xfrm>
            <a:off x="197224" y="1404323"/>
            <a:ext cx="6984033" cy="4419303"/>
          </a:xfrm>
        </p:spPr>
      </p:pic>
      <p:sp>
        <p:nvSpPr>
          <p:cNvPr id="2" name="Title 1"/>
          <p:cNvSpPr>
            <a:spLocks noGrp="1"/>
          </p:cNvSpPr>
          <p:nvPr>
            <p:ph type="title"/>
          </p:nvPr>
        </p:nvSpPr>
        <p:spPr/>
        <p:txBody>
          <a:bodyPr/>
          <a:lstStyle/>
          <a:p>
            <a:r>
              <a:rPr lang="en-US" dirty="0" smtClean="0"/>
              <a:t>how do Cysts form and grow?</a:t>
            </a:r>
            <a:endParaRPr lang="en-US" dirty="0"/>
          </a:p>
        </p:txBody>
      </p:sp>
      <p:sp>
        <p:nvSpPr>
          <p:cNvPr id="4" name="Slide Number Placeholder 3"/>
          <p:cNvSpPr>
            <a:spLocks noGrp="1"/>
          </p:cNvSpPr>
          <p:nvPr>
            <p:ph type="sldNum" sz="quarter" idx="12"/>
          </p:nvPr>
        </p:nvSpPr>
        <p:spPr>
          <a:xfrm>
            <a:off x="11690386" y="6434180"/>
            <a:ext cx="414622" cy="365125"/>
          </a:xfrm>
        </p:spPr>
        <p:txBody>
          <a:bodyPr/>
          <a:lstStyle/>
          <a:p>
            <a:fld id="{AD40181A-01B0-4CB8-8614-1473649F6741}" type="slidenum">
              <a:rPr lang="en-US" smtClean="0"/>
              <a:t>14</a:t>
            </a:fld>
            <a:endParaRPr lang="en-US" dirty="0"/>
          </a:p>
        </p:txBody>
      </p:sp>
      <p:sp>
        <p:nvSpPr>
          <p:cNvPr id="9" name="Text Box 14"/>
          <p:cNvSpPr txBox="1">
            <a:spLocks noChangeArrowheads="1"/>
          </p:cNvSpPr>
          <p:nvPr/>
        </p:nvSpPr>
        <p:spPr bwMode="auto">
          <a:xfrm>
            <a:off x="-586796" y="6522306"/>
            <a:ext cx="62752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sz="1200" dirty="0" smtClean="0">
                <a:solidFill>
                  <a:schemeClr val="bg2"/>
                </a:solidFill>
                <a:latin typeface="+mj-lt"/>
              </a:rPr>
              <a:t>Blanco G &amp; Wallace DP. Am J </a:t>
            </a:r>
            <a:r>
              <a:rPr lang="en-US" altLang="en-US" sz="1200" dirty="0" err="1" smtClean="0">
                <a:solidFill>
                  <a:schemeClr val="bg2"/>
                </a:solidFill>
                <a:latin typeface="+mj-lt"/>
              </a:rPr>
              <a:t>Physiol</a:t>
            </a:r>
            <a:r>
              <a:rPr lang="en-US" altLang="en-US" sz="1200" dirty="0" smtClean="0">
                <a:solidFill>
                  <a:schemeClr val="bg2"/>
                </a:solidFill>
                <a:latin typeface="+mj-lt"/>
              </a:rPr>
              <a:t> 2013; </a:t>
            </a:r>
            <a:r>
              <a:rPr lang="en-US" altLang="en-US" sz="1200" dirty="0" err="1" smtClean="0">
                <a:solidFill>
                  <a:schemeClr val="bg2"/>
                </a:solidFill>
                <a:latin typeface="+mj-lt"/>
              </a:rPr>
              <a:t>Staruschenko</a:t>
            </a:r>
            <a:r>
              <a:rPr lang="en-US" altLang="en-US" sz="1200" dirty="0" smtClean="0">
                <a:solidFill>
                  <a:schemeClr val="bg2"/>
                </a:solidFill>
                <a:latin typeface="+mj-lt"/>
              </a:rPr>
              <a:t> A. </a:t>
            </a:r>
            <a:r>
              <a:rPr lang="en-US" altLang="en-US" sz="1200" dirty="0" err="1" smtClean="0">
                <a:solidFill>
                  <a:schemeClr val="bg2"/>
                </a:solidFill>
                <a:latin typeface="+mj-lt"/>
              </a:rPr>
              <a:t>Compr</a:t>
            </a:r>
            <a:r>
              <a:rPr lang="en-US" altLang="en-US" sz="1200" dirty="0" smtClean="0">
                <a:solidFill>
                  <a:schemeClr val="bg2"/>
                </a:solidFill>
                <a:latin typeface="+mj-lt"/>
              </a:rPr>
              <a:t> </a:t>
            </a:r>
            <a:r>
              <a:rPr lang="en-US" altLang="en-US" sz="1200" dirty="0" err="1" smtClean="0">
                <a:solidFill>
                  <a:schemeClr val="bg2"/>
                </a:solidFill>
                <a:latin typeface="+mj-lt"/>
              </a:rPr>
              <a:t>Physiol</a:t>
            </a:r>
            <a:r>
              <a:rPr lang="en-US" altLang="en-US" sz="1200" dirty="0" smtClean="0">
                <a:solidFill>
                  <a:schemeClr val="bg2"/>
                </a:solidFill>
                <a:latin typeface="+mj-lt"/>
              </a:rPr>
              <a:t> 2012</a:t>
            </a:r>
            <a:endParaRPr lang="en-US" altLang="en-US" sz="1200" dirty="0">
              <a:solidFill>
                <a:schemeClr val="bg2"/>
              </a:solidFill>
              <a:latin typeface="+mj-lt"/>
            </a:endParaRPr>
          </a:p>
        </p:txBody>
      </p:sp>
      <p:pic>
        <p:nvPicPr>
          <p:cNvPr id="13" name="Picture 12"/>
          <p:cNvPicPr>
            <a:picLocks noChangeAspect="1"/>
          </p:cNvPicPr>
          <p:nvPr/>
        </p:nvPicPr>
        <p:blipFill rotWithShape="1">
          <a:blip r:embed="rId3"/>
          <a:srcRect r="54222"/>
          <a:stretch/>
        </p:blipFill>
        <p:spPr>
          <a:xfrm>
            <a:off x="9362934" y="968446"/>
            <a:ext cx="2076031" cy="3060101"/>
          </a:xfrm>
          <a:prstGeom prst="rect">
            <a:avLst/>
          </a:prstGeom>
        </p:spPr>
      </p:pic>
      <p:sp>
        <p:nvSpPr>
          <p:cNvPr id="14" name="Rectangle 13"/>
          <p:cNvSpPr/>
          <p:nvPr/>
        </p:nvSpPr>
        <p:spPr>
          <a:xfrm rot="5400000">
            <a:off x="5165181" y="3373027"/>
            <a:ext cx="2978643" cy="1922560"/>
          </a:xfrm>
          <a:custGeom>
            <a:avLst/>
            <a:gdLst>
              <a:gd name="connsiteX0" fmla="*/ 0 w 2039078"/>
              <a:gd name="connsiteY0" fmla="*/ 0 h 1090261"/>
              <a:gd name="connsiteX1" fmla="*/ 2039078 w 2039078"/>
              <a:gd name="connsiteY1" fmla="*/ 0 h 1090261"/>
              <a:gd name="connsiteX2" fmla="*/ 2039078 w 2039078"/>
              <a:gd name="connsiteY2" fmla="*/ 1090261 h 1090261"/>
              <a:gd name="connsiteX3" fmla="*/ 0 w 2039078"/>
              <a:gd name="connsiteY3" fmla="*/ 1090261 h 1090261"/>
              <a:gd name="connsiteX4" fmla="*/ 0 w 2039078"/>
              <a:gd name="connsiteY4" fmla="*/ 0 h 1090261"/>
              <a:gd name="connsiteX0" fmla="*/ 0 w 3043123"/>
              <a:gd name="connsiteY0" fmla="*/ 0 h 1269556"/>
              <a:gd name="connsiteX1" fmla="*/ 3043123 w 3043123"/>
              <a:gd name="connsiteY1" fmla="*/ 179295 h 1269556"/>
              <a:gd name="connsiteX2" fmla="*/ 3043123 w 3043123"/>
              <a:gd name="connsiteY2" fmla="*/ 1269556 h 1269556"/>
              <a:gd name="connsiteX3" fmla="*/ 1004045 w 3043123"/>
              <a:gd name="connsiteY3" fmla="*/ 1269556 h 1269556"/>
              <a:gd name="connsiteX4" fmla="*/ 0 w 3043123"/>
              <a:gd name="connsiteY4" fmla="*/ 0 h 1269556"/>
              <a:gd name="connsiteX0" fmla="*/ 0 w 3043123"/>
              <a:gd name="connsiteY0" fmla="*/ 0 h 1269556"/>
              <a:gd name="connsiteX1" fmla="*/ 3043123 w 3043123"/>
              <a:gd name="connsiteY1" fmla="*/ 179295 h 1269556"/>
              <a:gd name="connsiteX2" fmla="*/ 3043123 w 3043123"/>
              <a:gd name="connsiteY2" fmla="*/ 1269556 h 1269556"/>
              <a:gd name="connsiteX3" fmla="*/ 1075765 w 3043123"/>
              <a:gd name="connsiteY3" fmla="*/ 1233697 h 1269556"/>
              <a:gd name="connsiteX4" fmla="*/ 0 w 3043123"/>
              <a:gd name="connsiteY4" fmla="*/ 0 h 1269556"/>
              <a:gd name="connsiteX0" fmla="*/ 0 w 3043123"/>
              <a:gd name="connsiteY0" fmla="*/ 0 h 1431701"/>
              <a:gd name="connsiteX1" fmla="*/ 3043123 w 3043123"/>
              <a:gd name="connsiteY1" fmla="*/ 179295 h 1431701"/>
              <a:gd name="connsiteX2" fmla="*/ 3043123 w 3043123"/>
              <a:gd name="connsiteY2" fmla="*/ 1269556 h 1431701"/>
              <a:gd name="connsiteX3" fmla="*/ 1176300 w 3043123"/>
              <a:gd name="connsiteY3" fmla="*/ 1431701 h 1431701"/>
              <a:gd name="connsiteX4" fmla="*/ 0 w 3043123"/>
              <a:gd name="connsiteY4" fmla="*/ 0 h 1431701"/>
              <a:gd name="connsiteX0" fmla="*/ 27926 w 3071049"/>
              <a:gd name="connsiteY0" fmla="*/ 0 h 1431701"/>
              <a:gd name="connsiteX1" fmla="*/ 3071049 w 3071049"/>
              <a:gd name="connsiteY1" fmla="*/ 179295 h 1431701"/>
              <a:gd name="connsiteX2" fmla="*/ 3071049 w 3071049"/>
              <a:gd name="connsiteY2" fmla="*/ 1269556 h 1431701"/>
              <a:gd name="connsiteX3" fmla="*/ 1204226 w 3071049"/>
              <a:gd name="connsiteY3" fmla="*/ 1431701 h 1431701"/>
              <a:gd name="connsiteX4" fmla="*/ 27926 w 3071049"/>
              <a:gd name="connsiteY4" fmla="*/ 0 h 1431701"/>
              <a:gd name="connsiteX0" fmla="*/ 1 w 5489450"/>
              <a:gd name="connsiteY0" fmla="*/ 0 h 1417559"/>
              <a:gd name="connsiteX1" fmla="*/ 5489450 w 5489450"/>
              <a:gd name="connsiteY1" fmla="*/ 165153 h 1417559"/>
              <a:gd name="connsiteX2" fmla="*/ 5489450 w 5489450"/>
              <a:gd name="connsiteY2" fmla="*/ 1255414 h 1417559"/>
              <a:gd name="connsiteX3" fmla="*/ 3622627 w 5489450"/>
              <a:gd name="connsiteY3" fmla="*/ 1417559 h 1417559"/>
              <a:gd name="connsiteX4" fmla="*/ 1 w 5489450"/>
              <a:gd name="connsiteY4" fmla="*/ 0 h 1417559"/>
              <a:gd name="connsiteX0" fmla="*/ -1 w 5489448"/>
              <a:gd name="connsiteY0" fmla="*/ 0 h 1417559"/>
              <a:gd name="connsiteX1" fmla="*/ 5489448 w 5489448"/>
              <a:gd name="connsiteY1" fmla="*/ 165153 h 1417559"/>
              <a:gd name="connsiteX2" fmla="*/ 5489448 w 5489448"/>
              <a:gd name="connsiteY2" fmla="*/ 1255414 h 1417559"/>
              <a:gd name="connsiteX3" fmla="*/ 3622625 w 5489448"/>
              <a:gd name="connsiteY3" fmla="*/ 1417559 h 1417559"/>
              <a:gd name="connsiteX4" fmla="*/ -1 w 5489448"/>
              <a:gd name="connsiteY4" fmla="*/ 0 h 1417559"/>
              <a:gd name="connsiteX0" fmla="*/ 86668 w 5576117"/>
              <a:gd name="connsiteY0" fmla="*/ 0 h 1417559"/>
              <a:gd name="connsiteX1" fmla="*/ 5576117 w 5576117"/>
              <a:gd name="connsiteY1" fmla="*/ 165153 h 1417559"/>
              <a:gd name="connsiteX2" fmla="*/ 5576117 w 5576117"/>
              <a:gd name="connsiteY2" fmla="*/ 1255414 h 1417559"/>
              <a:gd name="connsiteX3" fmla="*/ 3709294 w 5576117"/>
              <a:gd name="connsiteY3" fmla="*/ 1417559 h 1417559"/>
              <a:gd name="connsiteX4" fmla="*/ 86668 w 5576117"/>
              <a:gd name="connsiteY4" fmla="*/ 0 h 1417559"/>
              <a:gd name="connsiteX0" fmla="*/ 77852 w 5567301"/>
              <a:gd name="connsiteY0" fmla="*/ 0 h 1516561"/>
              <a:gd name="connsiteX1" fmla="*/ 5567301 w 5567301"/>
              <a:gd name="connsiteY1" fmla="*/ 165153 h 1516561"/>
              <a:gd name="connsiteX2" fmla="*/ 5567301 w 5567301"/>
              <a:gd name="connsiteY2" fmla="*/ 1255414 h 1516561"/>
              <a:gd name="connsiteX3" fmla="*/ 4002082 w 5567301"/>
              <a:gd name="connsiteY3" fmla="*/ 1516561 h 1516561"/>
              <a:gd name="connsiteX4" fmla="*/ 77852 w 5567301"/>
              <a:gd name="connsiteY4" fmla="*/ 0 h 1516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7301" h="1516561">
                <a:moveTo>
                  <a:pt x="77852" y="0"/>
                </a:moveTo>
                <a:lnTo>
                  <a:pt x="5567301" y="165153"/>
                </a:lnTo>
                <a:lnTo>
                  <a:pt x="5567301" y="1255414"/>
                </a:lnTo>
                <a:lnTo>
                  <a:pt x="4002082" y="1516561"/>
                </a:lnTo>
                <a:cubicBezTo>
                  <a:pt x="1967923" y="954469"/>
                  <a:pt x="-468361" y="576235"/>
                  <a:pt x="7785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4"/>
          <p:cNvSpPr txBox="1">
            <a:spLocks/>
          </p:cNvSpPr>
          <p:nvPr/>
        </p:nvSpPr>
        <p:spPr>
          <a:xfrm>
            <a:off x="2550851" y="1657900"/>
            <a:ext cx="1945119" cy="51995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t>ADPKD</a:t>
            </a:r>
            <a:endParaRPr lang="en-US" sz="3600" dirty="0"/>
          </a:p>
        </p:txBody>
      </p:sp>
      <p:sp>
        <p:nvSpPr>
          <p:cNvPr id="16" name="Content Placeholder 4"/>
          <p:cNvSpPr txBox="1">
            <a:spLocks/>
          </p:cNvSpPr>
          <p:nvPr/>
        </p:nvSpPr>
        <p:spPr>
          <a:xfrm>
            <a:off x="9126072" y="748008"/>
            <a:ext cx="2312894" cy="519953"/>
          </a:xfrm>
          <a:prstGeom prst="rect">
            <a:avLst/>
          </a:prstGeom>
          <a:solidFill>
            <a:schemeClr val="tx2"/>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smtClean="0"/>
              <a:t>ARPKD</a:t>
            </a:r>
            <a:endParaRPr lang="en-US" sz="3600" dirty="0"/>
          </a:p>
        </p:txBody>
      </p:sp>
      <p:sp>
        <p:nvSpPr>
          <p:cNvPr id="17" name="Rounded Rectangle 16"/>
          <p:cNvSpPr/>
          <p:nvPr/>
        </p:nvSpPr>
        <p:spPr>
          <a:xfrm>
            <a:off x="6479504" y="4942886"/>
            <a:ext cx="2646568" cy="1572913"/>
          </a:xfrm>
          <a:prstGeom prst="roundRect">
            <a:avLst/>
          </a:prstGeom>
          <a:solidFill>
            <a:schemeClr val="tx2"/>
          </a:solidFill>
          <a:ln w="38100">
            <a:solidFill>
              <a:srgbClr val="D11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lumMod val="75000"/>
                  </a:schemeClr>
                </a:solidFill>
                <a:latin typeface="+mj-lt"/>
              </a:rPr>
              <a:t>1. Genetic mutation causes tubule cells to grow &amp; multiply abnormally</a:t>
            </a:r>
            <a:endParaRPr lang="en-US" b="1" dirty="0">
              <a:solidFill>
                <a:schemeClr val="accent1">
                  <a:lumMod val="75000"/>
                </a:schemeClr>
              </a:solidFill>
              <a:latin typeface="+mj-lt"/>
            </a:endParaRPr>
          </a:p>
        </p:txBody>
      </p:sp>
      <p:cxnSp>
        <p:nvCxnSpPr>
          <p:cNvPr id="19" name="Straight Connector 18"/>
          <p:cNvCxnSpPr/>
          <p:nvPr/>
        </p:nvCxnSpPr>
        <p:spPr>
          <a:xfrm>
            <a:off x="5862918" y="4625788"/>
            <a:ext cx="791584" cy="317098"/>
          </a:xfrm>
          <a:prstGeom prst="line">
            <a:avLst/>
          </a:prstGeom>
          <a:ln w="38100">
            <a:solidFill>
              <a:srgbClr val="D119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928847" y="2997767"/>
            <a:ext cx="1472103" cy="1945119"/>
          </a:xfrm>
          <a:prstGeom prst="line">
            <a:avLst/>
          </a:prstGeom>
          <a:ln w="38100">
            <a:solidFill>
              <a:srgbClr val="D11960"/>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7299140" y="1272988"/>
            <a:ext cx="2143576" cy="2977728"/>
          </a:xfrm>
          <a:prstGeom prst="roundRect">
            <a:avLst/>
          </a:prstGeom>
          <a:solidFill>
            <a:schemeClr val="tx2"/>
          </a:solidFill>
          <a:ln w="38100">
            <a:solidFill>
              <a:srgbClr val="D11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lumMod val="75000"/>
                  </a:schemeClr>
                </a:solidFill>
                <a:latin typeface="+mj-lt"/>
              </a:rPr>
              <a:t>2. Excess fluid secreted into cysts and tubule </a:t>
            </a:r>
            <a:r>
              <a:rPr lang="en-US" b="1" dirty="0">
                <a:solidFill>
                  <a:schemeClr val="accent1">
                    <a:lumMod val="75000"/>
                  </a:schemeClr>
                </a:solidFill>
                <a:latin typeface="+mj-lt"/>
              </a:rPr>
              <a:t>cells keep multiplying </a:t>
            </a:r>
            <a:endParaRPr lang="en-US" b="1" dirty="0" smtClean="0">
              <a:solidFill>
                <a:schemeClr val="accent1">
                  <a:lumMod val="75000"/>
                </a:schemeClr>
              </a:solidFill>
              <a:latin typeface="+mj-lt"/>
            </a:endParaRPr>
          </a:p>
          <a:p>
            <a:pPr algn="ctr"/>
            <a:endParaRPr lang="en-US" b="1" dirty="0">
              <a:solidFill>
                <a:schemeClr val="accent1">
                  <a:lumMod val="75000"/>
                </a:schemeClr>
              </a:solidFill>
              <a:latin typeface="+mj-lt"/>
            </a:endParaRPr>
          </a:p>
          <a:p>
            <a:pPr algn="ctr"/>
            <a:r>
              <a:rPr lang="en-US" b="1" dirty="0" smtClean="0">
                <a:solidFill>
                  <a:schemeClr val="accent1">
                    <a:lumMod val="75000"/>
                  </a:schemeClr>
                </a:solidFill>
                <a:latin typeface="+mj-lt"/>
              </a:rPr>
              <a:t>(influenced by vasopressin, </a:t>
            </a:r>
            <a:r>
              <a:rPr lang="en-US" b="1" dirty="0" err="1" smtClean="0">
                <a:solidFill>
                  <a:schemeClr val="accent1">
                    <a:lumMod val="75000"/>
                  </a:schemeClr>
                </a:solidFill>
                <a:latin typeface="+mj-lt"/>
              </a:rPr>
              <a:t>cAMP</a:t>
            </a:r>
            <a:r>
              <a:rPr lang="en-US" b="1" dirty="0" smtClean="0">
                <a:solidFill>
                  <a:schemeClr val="accent1">
                    <a:lumMod val="75000"/>
                  </a:schemeClr>
                </a:solidFill>
                <a:latin typeface="+mj-lt"/>
              </a:rPr>
              <a:t>, EGF, </a:t>
            </a:r>
            <a:r>
              <a:rPr lang="en-US" b="1" dirty="0" err="1" smtClean="0">
                <a:solidFill>
                  <a:schemeClr val="accent1">
                    <a:lumMod val="75000"/>
                  </a:schemeClr>
                </a:solidFill>
                <a:latin typeface="+mj-lt"/>
              </a:rPr>
              <a:t>Src</a:t>
            </a:r>
            <a:r>
              <a:rPr lang="en-US" b="1" dirty="0" smtClean="0">
                <a:solidFill>
                  <a:schemeClr val="accent1">
                    <a:lumMod val="75000"/>
                  </a:schemeClr>
                </a:solidFill>
                <a:latin typeface="+mj-lt"/>
              </a:rPr>
              <a:t>)</a:t>
            </a:r>
            <a:endParaRPr lang="en-US" b="1" dirty="0">
              <a:solidFill>
                <a:schemeClr val="accent1">
                  <a:lumMod val="75000"/>
                </a:schemeClr>
              </a:solidFill>
              <a:latin typeface="+mj-lt"/>
            </a:endParaRPr>
          </a:p>
        </p:txBody>
      </p:sp>
      <p:cxnSp>
        <p:nvCxnSpPr>
          <p:cNvPr id="30" name="Straight Arrow Connector 29"/>
          <p:cNvCxnSpPr/>
          <p:nvPr/>
        </p:nvCxnSpPr>
        <p:spPr>
          <a:xfrm>
            <a:off x="10282519" y="1917876"/>
            <a:ext cx="367552" cy="387721"/>
          </a:xfrm>
          <a:prstGeom prst="straightConnector1">
            <a:avLst/>
          </a:prstGeom>
          <a:ln w="28575">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0868916" y="1959733"/>
            <a:ext cx="428987" cy="343991"/>
          </a:xfrm>
          <a:prstGeom prst="straightConnector1">
            <a:avLst/>
          </a:prstGeom>
          <a:ln w="28575">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505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ADPKD vs. ARPKD</a:t>
            </a:r>
            <a:endParaRPr lang="en-US" dirty="0"/>
          </a:p>
        </p:txBody>
      </p:sp>
      <p:sp>
        <p:nvSpPr>
          <p:cNvPr id="3" name="Content Placeholder 2"/>
          <p:cNvSpPr>
            <a:spLocks noGrp="1"/>
          </p:cNvSpPr>
          <p:nvPr>
            <p:ph idx="1"/>
          </p:nvPr>
        </p:nvSpPr>
        <p:spPr>
          <a:xfrm>
            <a:off x="337751" y="1486743"/>
            <a:ext cx="6633065" cy="4296539"/>
          </a:xfrm>
        </p:spPr>
        <p:txBody>
          <a:bodyPr>
            <a:normAutofit/>
          </a:bodyPr>
          <a:lstStyle/>
          <a:p>
            <a:r>
              <a:rPr lang="en-US" dirty="0" smtClean="0"/>
              <a:t>Even though ADPKD and ARPKD are different diseases caused by different genes, similar mechanisms cause cysts in both diseases</a:t>
            </a:r>
          </a:p>
          <a:p>
            <a:r>
              <a:rPr lang="en-US" dirty="0" smtClean="0"/>
              <a:t>Research in ADPKD and ARPKD often goes hand-in-hand, and discoveries in one disease help us learn about the other</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15</a:t>
            </a:fld>
            <a:endParaRPr lang="en-US" dirty="0"/>
          </a:p>
        </p:txBody>
      </p:sp>
      <p:graphicFrame>
        <p:nvGraphicFramePr>
          <p:cNvPr id="5" name="Diagram 4"/>
          <p:cNvGraphicFramePr/>
          <p:nvPr>
            <p:extLst>
              <p:ext uri="{D42A27DB-BD31-4B8C-83A1-F6EECF244321}">
                <p14:modId xmlns:p14="http://schemas.microsoft.com/office/powerpoint/2010/main" val="3157295670"/>
              </p:ext>
            </p:extLst>
          </p:nvPr>
        </p:nvGraphicFramePr>
        <p:xfrm>
          <a:off x="6578930" y="855024"/>
          <a:ext cx="5112987" cy="4169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00403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36472" y="0"/>
            <a:ext cx="10058400" cy="1025441"/>
          </a:xfrm>
        </p:spPr>
        <p:txBody>
          <a:bodyPr/>
          <a:lstStyle/>
          <a:p>
            <a:r>
              <a:rPr lang="en-US" dirty="0" smtClean="0"/>
              <a:t>ADPKD </a:t>
            </a:r>
            <a:r>
              <a:rPr lang="en-US" cap="none" dirty="0" smtClean="0"/>
              <a:t>vs</a:t>
            </a:r>
            <a:r>
              <a:rPr lang="en-US" dirty="0" smtClean="0"/>
              <a:t>. ARPKD</a:t>
            </a:r>
            <a:endParaRPr lang="en-US" dirty="0"/>
          </a:p>
        </p:txBody>
      </p:sp>
      <p:graphicFrame>
        <p:nvGraphicFramePr>
          <p:cNvPr id="116777" name="Group 41"/>
          <p:cNvGraphicFramePr>
            <a:graphicFrameLocks noGrp="1"/>
          </p:cNvGraphicFramePr>
          <p:nvPr>
            <p:ph idx="1"/>
            <p:extLst>
              <p:ext uri="{D42A27DB-BD31-4B8C-83A1-F6EECF244321}">
                <p14:modId xmlns:p14="http://schemas.microsoft.com/office/powerpoint/2010/main" val="3969456025"/>
              </p:ext>
            </p:extLst>
          </p:nvPr>
        </p:nvGraphicFramePr>
        <p:xfrm>
          <a:off x="236472" y="941191"/>
          <a:ext cx="11695884" cy="5391459"/>
        </p:xfrm>
        <a:graphic>
          <a:graphicData uri="http://schemas.openxmlformats.org/drawingml/2006/table">
            <a:tbl>
              <a:tblPr>
                <a:tableStyleId>{69CF1AB2-1976-4502-BF36-3FF5EA218861}</a:tableStyleId>
              </a:tblPr>
              <a:tblGrid>
                <a:gridCol w="2190639">
                  <a:extLst>
                    <a:ext uri="{9D8B030D-6E8A-4147-A177-3AD203B41FA5}">
                      <a16:colId xmlns="" xmlns:a16="http://schemas.microsoft.com/office/drawing/2014/main" val="20001"/>
                    </a:ext>
                  </a:extLst>
                </a:gridCol>
                <a:gridCol w="4459111">
                  <a:extLst>
                    <a:ext uri="{9D8B030D-6E8A-4147-A177-3AD203B41FA5}">
                      <a16:colId xmlns="" xmlns:a16="http://schemas.microsoft.com/office/drawing/2014/main" val="20002"/>
                    </a:ext>
                  </a:extLst>
                </a:gridCol>
                <a:gridCol w="5046134">
                  <a:extLst>
                    <a:ext uri="{9D8B030D-6E8A-4147-A177-3AD203B41FA5}">
                      <a16:colId xmlns="" xmlns:a16="http://schemas.microsoft.com/office/drawing/2014/main" val="20000"/>
                    </a:ext>
                  </a:extLst>
                </a:gridCol>
              </a:tblGrid>
              <a:tr h="621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3200" b="1" i="0" u="none" strike="noStrike" cap="none" normalizeH="0" baseline="0" dirty="0" smtClean="0">
                        <a:ln>
                          <a:noFill/>
                        </a:ln>
                        <a:solidFill>
                          <a:schemeClr val="bg2"/>
                        </a:solidFill>
                        <a:effectLst/>
                        <a:latin typeface="+mj-lt"/>
                      </a:endParaRPr>
                    </a:p>
                  </a:txBody>
                  <a:tcPr horzOverflow="overflow">
                    <a:lnL w="12700" cap="flat" cmpd="sng" algn="ctr">
                      <a:solidFill>
                        <a:schemeClr val="bg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1" u="none" strike="noStrike" cap="none" normalizeH="0" baseline="0" dirty="0" smtClean="0">
                          <a:ln>
                            <a:noFill/>
                          </a:ln>
                          <a:solidFill>
                            <a:schemeClr val="bg2"/>
                          </a:solidFill>
                          <a:effectLst/>
                          <a:latin typeface="+mj-lt"/>
                        </a:rPr>
                        <a:t>ADPKD</a:t>
                      </a:r>
                      <a:endParaRPr kumimoji="0" lang="en-US" sz="3200" b="1" i="0" u="none" strike="noStrike" cap="none" normalizeH="0" baseline="0" dirty="0" smtClean="0">
                        <a:ln>
                          <a:noFill/>
                        </a:ln>
                        <a:solidFill>
                          <a:schemeClr val="bg2"/>
                        </a:solidFill>
                        <a:effectLst/>
                        <a:latin typeface="+mj-lt"/>
                      </a:endParaRP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1" u="none" strike="noStrike" cap="none" normalizeH="0" baseline="0" dirty="0" smtClean="0">
                          <a:ln>
                            <a:noFill/>
                          </a:ln>
                          <a:solidFill>
                            <a:schemeClr val="bg2"/>
                          </a:solidFill>
                          <a:effectLst/>
                          <a:latin typeface="+mj-lt"/>
                        </a:rPr>
                        <a:t>ARPKD</a:t>
                      </a:r>
                      <a:endParaRPr kumimoji="0" lang="en-US" sz="3200" b="1" i="0" u="none" strike="noStrike" cap="none" normalizeH="0" baseline="0" dirty="0" smtClean="0">
                        <a:ln>
                          <a:noFill/>
                        </a:ln>
                        <a:solidFill>
                          <a:schemeClr val="bg2"/>
                        </a:solidFill>
                        <a:effectLst/>
                        <a:latin typeface="+mj-lt"/>
                      </a:endParaRP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5859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bg1"/>
                          </a:solidFill>
                          <a:effectLst/>
                          <a:latin typeface="+mj-lt"/>
                        </a:rPr>
                        <a:t>Gene(s)</a:t>
                      </a: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i="1" u="none" strike="noStrike" cap="none" normalizeH="0" baseline="0" dirty="0" smtClean="0">
                          <a:ln>
                            <a:noFill/>
                          </a:ln>
                          <a:solidFill>
                            <a:schemeClr val="bg2"/>
                          </a:solidFill>
                          <a:effectLst/>
                          <a:latin typeface="+mj-lt"/>
                        </a:rPr>
                        <a:t>PKD1</a:t>
                      </a:r>
                      <a:r>
                        <a:rPr kumimoji="0" lang="en-US" sz="2800" i="0" u="none" strike="noStrike" cap="none" normalizeH="0" baseline="0" dirty="0" smtClean="0">
                          <a:ln>
                            <a:noFill/>
                          </a:ln>
                          <a:solidFill>
                            <a:schemeClr val="bg2"/>
                          </a:solidFill>
                          <a:effectLst/>
                          <a:latin typeface="+mj-lt"/>
                        </a:rPr>
                        <a:t> </a:t>
                      </a:r>
                      <a:r>
                        <a:rPr kumimoji="0" lang="en-US" sz="2800" u="none" strike="noStrike" cap="none" normalizeH="0" baseline="0" dirty="0" smtClean="0">
                          <a:ln>
                            <a:noFill/>
                          </a:ln>
                          <a:solidFill>
                            <a:schemeClr val="bg2"/>
                          </a:solidFill>
                          <a:effectLst/>
                          <a:latin typeface="+mj-lt"/>
                        </a:rPr>
                        <a:t>(85%), </a:t>
                      </a:r>
                      <a:r>
                        <a:rPr kumimoji="0" lang="en-US" sz="2800" i="1" u="none" strike="noStrike" cap="none" normalizeH="0" baseline="0" dirty="0" smtClean="0">
                          <a:ln>
                            <a:noFill/>
                          </a:ln>
                          <a:solidFill>
                            <a:schemeClr val="bg2"/>
                          </a:solidFill>
                          <a:effectLst/>
                          <a:latin typeface="+mj-lt"/>
                        </a:rPr>
                        <a:t>PKD2</a:t>
                      </a:r>
                      <a:r>
                        <a:rPr kumimoji="0" lang="en-US" sz="2800" u="none" strike="noStrike" cap="none" normalizeH="0" baseline="0" dirty="0" smtClean="0">
                          <a:ln>
                            <a:noFill/>
                          </a:ln>
                          <a:solidFill>
                            <a:schemeClr val="bg2"/>
                          </a:solidFill>
                          <a:effectLst/>
                          <a:latin typeface="+mj-lt"/>
                        </a:rPr>
                        <a:t> (15%)</a:t>
                      </a: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i="1" u="none" strike="noStrike" cap="none" normalizeH="0" baseline="0" dirty="0" smtClean="0">
                          <a:ln>
                            <a:noFill/>
                          </a:ln>
                          <a:solidFill>
                            <a:schemeClr val="bg2"/>
                          </a:solidFill>
                          <a:effectLst/>
                          <a:latin typeface="+mj-lt"/>
                        </a:rPr>
                        <a:t>PKHD1</a:t>
                      </a:r>
                      <a:endParaRPr kumimoji="0" lang="en-US" sz="2800" b="0" i="0" u="none" strike="noStrike" cap="none" normalizeH="0" baseline="0" dirty="0" smtClean="0">
                        <a:ln>
                          <a:noFill/>
                        </a:ln>
                        <a:solidFill>
                          <a:schemeClr val="bg2"/>
                        </a:solidFill>
                        <a:effectLst/>
                        <a:latin typeface="+mj-lt"/>
                      </a:endParaRP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 xmlns:a16="http://schemas.microsoft.com/office/drawing/2014/main" val="10001"/>
                  </a:ext>
                </a:extLst>
              </a:tr>
              <a:tr h="6208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bg1"/>
                          </a:solidFill>
                          <a:effectLst/>
                          <a:latin typeface="+mj-lt"/>
                        </a:rPr>
                        <a:t>Incidence</a:t>
                      </a: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bg2"/>
                          </a:solidFill>
                          <a:effectLst/>
                          <a:latin typeface="+mj-lt"/>
                        </a:rPr>
                        <a:t>~1 in 1000 people</a:t>
                      </a: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bg2"/>
                          </a:solidFill>
                          <a:effectLst/>
                          <a:latin typeface="+mj-lt"/>
                        </a:rPr>
                        <a:t>~1 in 20,000 people</a:t>
                      </a: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r>
              <a:tr h="658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bg1"/>
                          </a:solidFill>
                          <a:effectLst/>
                          <a:latin typeface="+mj-lt"/>
                        </a:rPr>
                        <a:t>Cyst type</a:t>
                      </a: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u="none" strike="noStrike" cap="none" normalizeH="0" baseline="0" dirty="0" smtClean="0">
                          <a:ln>
                            <a:noFill/>
                          </a:ln>
                          <a:solidFill>
                            <a:schemeClr val="bg2"/>
                          </a:solidFill>
                          <a:effectLst/>
                          <a:latin typeface="+mj-lt"/>
                        </a:rPr>
                        <a:t>Large, bubble-like cysts</a:t>
                      </a: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u="none" strike="noStrike" cap="none" normalizeH="0" baseline="0" dirty="0" smtClean="0">
                          <a:ln>
                            <a:noFill/>
                          </a:ln>
                          <a:solidFill>
                            <a:schemeClr val="bg2"/>
                          </a:solidFill>
                          <a:effectLst/>
                          <a:latin typeface="+mj-lt"/>
                        </a:rPr>
                        <a:t>Small tubular cysts</a:t>
                      </a: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 xmlns:a16="http://schemas.microsoft.com/office/drawing/2014/main" val="10002"/>
                  </a:ext>
                </a:extLst>
              </a:tr>
              <a:tr h="10147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bg1"/>
                          </a:solidFill>
                          <a:effectLst/>
                          <a:latin typeface="+mj-lt"/>
                        </a:rPr>
                        <a:t>Imaging (US)</a:t>
                      </a: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u="none" strike="noStrike" cap="none" normalizeH="0" baseline="0" dirty="0" smtClean="0">
                          <a:ln>
                            <a:noFill/>
                          </a:ln>
                          <a:solidFill>
                            <a:schemeClr val="bg2"/>
                          </a:solidFill>
                          <a:effectLst/>
                          <a:latin typeface="+mj-lt"/>
                        </a:rPr>
                        <a:t>Large kidneys with visible round cysts</a:t>
                      </a: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u="none" strike="noStrike" cap="none" normalizeH="0" baseline="0" dirty="0" smtClean="0">
                          <a:ln>
                            <a:noFill/>
                          </a:ln>
                          <a:solidFill>
                            <a:schemeClr val="bg2"/>
                          </a:solidFill>
                          <a:effectLst/>
                          <a:latin typeface="+mj-lt"/>
                        </a:rPr>
                        <a:t>Large, echogenic (bright) kidneys, no/few visible cysts</a:t>
                      </a:r>
                      <a:endParaRPr kumimoji="0" lang="en-US" sz="2800" b="0" i="0" u="none" strike="noStrike" cap="none" normalizeH="0" baseline="0" dirty="0" smtClean="0">
                        <a:ln>
                          <a:noFill/>
                        </a:ln>
                        <a:solidFill>
                          <a:schemeClr val="bg2"/>
                        </a:solidFill>
                        <a:effectLst/>
                        <a:latin typeface="+mj-lt"/>
                      </a:endParaRP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 xmlns:a16="http://schemas.microsoft.com/office/drawing/2014/main" val="10003"/>
                  </a:ext>
                </a:extLst>
              </a:tr>
              <a:tr h="9381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bg1"/>
                          </a:solidFill>
                          <a:effectLst/>
                          <a:latin typeface="+mj-lt"/>
                        </a:rPr>
                        <a:t>Age at ESRD</a:t>
                      </a: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bg2"/>
                          </a:solidFill>
                          <a:effectLst/>
                          <a:latin typeface="+mj-lt"/>
                        </a:rPr>
                        <a:t>Late adulthood (50s-70s)</a:t>
                      </a: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bg2"/>
                          </a:solidFill>
                          <a:effectLst/>
                          <a:latin typeface="+mj-lt"/>
                        </a:rPr>
                        <a:t>Childhood - young adulthood</a:t>
                      </a: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r>
              <a:tr h="90763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bg1"/>
                          </a:solidFill>
                          <a:effectLst/>
                          <a:latin typeface="+mj-lt"/>
                        </a:rPr>
                        <a:t>Associated problems</a:t>
                      </a: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u="none" strike="noStrike" cap="none" normalizeH="0" baseline="0" dirty="0" smtClean="0">
                          <a:ln>
                            <a:noFill/>
                          </a:ln>
                          <a:solidFill>
                            <a:schemeClr val="bg2"/>
                          </a:solidFill>
                          <a:effectLst/>
                          <a:latin typeface="+mj-lt"/>
                        </a:rPr>
                        <a:t>Liver cysts, brain aneurysms</a:t>
                      </a:r>
                      <a:endParaRPr kumimoji="0" lang="en-US" sz="2800" b="0" i="0" u="none" strike="noStrike" cap="none" normalizeH="0" baseline="0" dirty="0" smtClean="0">
                        <a:ln>
                          <a:noFill/>
                        </a:ln>
                        <a:solidFill>
                          <a:schemeClr val="bg2"/>
                        </a:solidFill>
                        <a:effectLst/>
                        <a:latin typeface="+mj-lt"/>
                      </a:endParaRP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u="none" strike="noStrike" cap="none" normalizeH="0" baseline="0" dirty="0" smtClean="0">
                          <a:ln>
                            <a:noFill/>
                          </a:ln>
                          <a:solidFill>
                            <a:schemeClr val="bg2"/>
                          </a:solidFill>
                          <a:effectLst/>
                          <a:latin typeface="+mj-lt"/>
                        </a:rPr>
                        <a:t>Congenital hepatic (liver) fibrosis, portal hypertension</a:t>
                      </a:r>
                      <a:endParaRPr kumimoji="0" lang="en-US" sz="2800" b="0" i="0" u="none" strike="noStrike" cap="none" normalizeH="0" baseline="0" dirty="0" smtClean="0">
                        <a:ln>
                          <a:noFill/>
                        </a:ln>
                        <a:solidFill>
                          <a:schemeClr val="bg2"/>
                        </a:solidFill>
                        <a:effectLst/>
                        <a:latin typeface="+mj-lt"/>
                      </a:endParaRPr>
                    </a:p>
                  </a:txBody>
                  <a:tcP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82E20827-19A9-47BC-BFC9-1F61D4F56795}" type="slidenum">
              <a:rPr lang="en-US" smtClean="0"/>
              <a:pPr/>
              <a:t>16</a:t>
            </a:fld>
            <a:endParaRPr lang="en-US"/>
          </a:p>
        </p:txBody>
      </p:sp>
    </p:spTree>
    <p:extLst>
      <p:ext uri="{BB962C8B-B14F-4D97-AF65-F5344CB8AC3E}">
        <p14:creationId xmlns:p14="http://schemas.microsoft.com/office/powerpoint/2010/main" val="20802728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ARPKD: clinical features</a:t>
            </a:r>
            <a:endParaRPr lang="en-US" dirty="0"/>
          </a:p>
        </p:txBody>
      </p:sp>
    </p:spTree>
    <p:extLst>
      <p:ext uri="{BB962C8B-B14F-4D97-AF65-F5344CB8AC3E}">
        <p14:creationId xmlns:p14="http://schemas.microsoft.com/office/powerpoint/2010/main" val="34192321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Autosomal recessive polycystic kidney disease (ARPKD)</a:t>
            </a:r>
            <a:endParaRPr lang="en-US"/>
          </a:p>
        </p:txBody>
      </p:sp>
      <p:sp>
        <p:nvSpPr>
          <p:cNvPr id="97283" name="Rectangle 3"/>
          <p:cNvSpPr>
            <a:spLocks noGrp="1" noChangeArrowheads="1"/>
          </p:cNvSpPr>
          <p:nvPr>
            <p:ph type="body" idx="1"/>
          </p:nvPr>
        </p:nvSpPr>
        <p:spPr>
          <a:xfrm>
            <a:off x="337751" y="1980230"/>
            <a:ext cx="10701494" cy="4123224"/>
          </a:xfrm>
        </p:spPr>
        <p:txBody>
          <a:bodyPr/>
          <a:lstStyle/>
          <a:p>
            <a:r>
              <a:rPr lang="en-US" dirty="0"/>
              <a:t>Previously called infantile polycystic kidney disease</a:t>
            </a:r>
          </a:p>
          <a:p>
            <a:r>
              <a:rPr lang="en-US" dirty="0"/>
              <a:t>Incidence </a:t>
            </a:r>
            <a:r>
              <a:rPr lang="en-US" dirty="0" smtClean="0"/>
              <a:t>~1 in 10,000-40,000 births</a:t>
            </a:r>
            <a:endParaRPr lang="en-US" dirty="0"/>
          </a:p>
          <a:p>
            <a:r>
              <a:rPr lang="en-US" dirty="0"/>
              <a:t>Carrier rate </a:t>
            </a:r>
            <a:r>
              <a:rPr lang="en-US" dirty="0" smtClean="0"/>
              <a:t>~1 in 70-100 people</a:t>
            </a:r>
            <a:endParaRPr lang="en-US" dirty="0"/>
          </a:p>
          <a:p>
            <a:pPr>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fld id="{AD40181A-01B0-4CB8-8614-1473649F6741}" type="slidenum">
              <a:rPr lang="en-US" smtClean="0"/>
              <a:t>18</a:t>
            </a:fld>
            <a:endParaRPr lang="en-US" dirty="0"/>
          </a:p>
        </p:txBody>
      </p:sp>
    </p:spTree>
    <p:extLst>
      <p:ext uri="{BB962C8B-B14F-4D97-AF65-F5344CB8AC3E}">
        <p14:creationId xmlns:p14="http://schemas.microsoft.com/office/powerpoint/2010/main" val="17377741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Genetics of ARPKD</a:t>
            </a:r>
          </a:p>
        </p:txBody>
      </p:sp>
      <p:sp>
        <p:nvSpPr>
          <p:cNvPr id="98307" name="Rectangle 3"/>
          <p:cNvSpPr>
            <a:spLocks noGrp="1" noChangeArrowheads="1"/>
          </p:cNvSpPr>
          <p:nvPr>
            <p:ph type="body" idx="1"/>
          </p:nvPr>
        </p:nvSpPr>
        <p:spPr>
          <a:xfrm>
            <a:off x="337751" y="1486744"/>
            <a:ext cx="6424293" cy="4123224"/>
          </a:xfrm>
        </p:spPr>
        <p:txBody>
          <a:bodyPr/>
          <a:lstStyle/>
          <a:p>
            <a:r>
              <a:rPr lang="en-US" i="1" dirty="0"/>
              <a:t>PKHD1</a:t>
            </a:r>
            <a:r>
              <a:rPr lang="en-US" dirty="0"/>
              <a:t> </a:t>
            </a:r>
            <a:r>
              <a:rPr lang="en-US" dirty="0" smtClean="0"/>
              <a:t>gene, which makes a protein called </a:t>
            </a:r>
            <a:r>
              <a:rPr lang="en-US" dirty="0" err="1" smtClean="0"/>
              <a:t>fibrocystin</a:t>
            </a:r>
            <a:r>
              <a:rPr lang="en-US" dirty="0" smtClean="0"/>
              <a:t>/</a:t>
            </a:r>
            <a:r>
              <a:rPr lang="en-US" dirty="0" err="1" smtClean="0"/>
              <a:t>polyductin</a:t>
            </a:r>
            <a:endParaRPr lang="en-US" dirty="0"/>
          </a:p>
          <a:p>
            <a:r>
              <a:rPr lang="en-US" dirty="0" smtClean="0"/>
              <a:t>There are many </a:t>
            </a:r>
            <a:r>
              <a:rPr lang="en-US" dirty="0"/>
              <a:t>different mutations </a:t>
            </a:r>
            <a:r>
              <a:rPr lang="en-US" dirty="0" smtClean="0"/>
              <a:t>described, so most families have “</a:t>
            </a:r>
            <a:r>
              <a:rPr lang="en-US" dirty="0"/>
              <a:t>private mutations</a:t>
            </a:r>
            <a:r>
              <a:rPr lang="en-US" dirty="0" smtClean="0"/>
              <a:t>”</a:t>
            </a:r>
          </a:p>
        </p:txBody>
      </p:sp>
      <p:sp>
        <p:nvSpPr>
          <p:cNvPr id="2" name="Slide Number Placeholder 1"/>
          <p:cNvSpPr>
            <a:spLocks noGrp="1"/>
          </p:cNvSpPr>
          <p:nvPr>
            <p:ph type="sldNum" sz="quarter" idx="12"/>
          </p:nvPr>
        </p:nvSpPr>
        <p:spPr/>
        <p:txBody>
          <a:bodyPr/>
          <a:lstStyle/>
          <a:p>
            <a:fld id="{AD40181A-01B0-4CB8-8614-1473649F6741}" type="slidenum">
              <a:rPr lang="en-US" smtClean="0"/>
              <a:t>19</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76" y="1320801"/>
            <a:ext cx="4292624" cy="3318932"/>
          </a:xfrm>
          <a:prstGeom prst="rect">
            <a:avLst/>
          </a:prstGeom>
        </p:spPr>
      </p:pic>
    </p:spTree>
    <p:extLst>
      <p:ext uri="{BB962C8B-B14F-4D97-AF65-F5344CB8AC3E}">
        <p14:creationId xmlns:p14="http://schemas.microsoft.com/office/powerpoint/2010/main" val="31272293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&amp; Disclosures</a:t>
            </a:r>
            <a:endParaRPr lang="en-US" dirty="0"/>
          </a:p>
        </p:txBody>
      </p:sp>
      <p:sp>
        <p:nvSpPr>
          <p:cNvPr id="3" name="Content Placeholder 2"/>
          <p:cNvSpPr>
            <a:spLocks noGrp="1"/>
          </p:cNvSpPr>
          <p:nvPr>
            <p:ph idx="1"/>
          </p:nvPr>
        </p:nvSpPr>
        <p:spPr/>
        <p:txBody>
          <a:bodyPr/>
          <a:lstStyle/>
          <a:p>
            <a:r>
              <a:rPr lang="en-US" dirty="0" smtClean="0"/>
              <a:t>Attending Physician in CHOP Division of Nephrology</a:t>
            </a:r>
          </a:p>
          <a:p>
            <a:r>
              <a:rPr lang="en-US" dirty="0" smtClean="0"/>
              <a:t>Co-Director of Combined Kidney-Liver Program (with Dr. Jessica Wen)</a:t>
            </a:r>
          </a:p>
          <a:p>
            <a:r>
              <a:rPr lang="en-US" dirty="0" smtClean="0"/>
              <a:t>Member of Scientific Advisory Committee and PKD in Children Council of the PKD Foundation</a:t>
            </a:r>
          </a:p>
          <a:p>
            <a:r>
              <a:rPr lang="en-US" dirty="0" smtClean="0"/>
              <a:t>Research funding: NIH/NIDDK and </a:t>
            </a:r>
            <a:r>
              <a:rPr lang="en-US" dirty="0" err="1" smtClean="0"/>
              <a:t>Kadmon</a:t>
            </a:r>
            <a:r>
              <a:rPr lang="en-US" dirty="0" smtClean="0"/>
              <a:t> Corporation (clinical trial)</a:t>
            </a:r>
          </a:p>
        </p:txBody>
      </p:sp>
      <p:sp>
        <p:nvSpPr>
          <p:cNvPr id="4" name="Slide Number Placeholder 3"/>
          <p:cNvSpPr>
            <a:spLocks noGrp="1"/>
          </p:cNvSpPr>
          <p:nvPr>
            <p:ph type="sldNum" sz="quarter" idx="12"/>
          </p:nvPr>
        </p:nvSpPr>
        <p:spPr/>
        <p:txBody>
          <a:bodyPr/>
          <a:lstStyle/>
          <a:p>
            <a:fld id="{AD40181A-01B0-4CB8-8614-1473649F6741}" type="slidenum">
              <a:rPr lang="en-US" smtClean="0"/>
              <a:t>2</a:t>
            </a:fld>
            <a:endParaRPr lang="en-US" dirty="0"/>
          </a:p>
        </p:txBody>
      </p:sp>
    </p:spTree>
    <p:extLst>
      <p:ext uri="{BB962C8B-B14F-4D97-AF65-F5344CB8AC3E}">
        <p14:creationId xmlns:p14="http://schemas.microsoft.com/office/powerpoint/2010/main" val="6593290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ARPKD: Clinical features</a:t>
            </a:r>
            <a:endParaRPr lang="en-US" dirty="0"/>
          </a:p>
        </p:txBody>
      </p:sp>
      <p:sp>
        <p:nvSpPr>
          <p:cNvPr id="3" name="Content Placeholder 2"/>
          <p:cNvSpPr>
            <a:spLocks noGrp="1"/>
          </p:cNvSpPr>
          <p:nvPr>
            <p:ph idx="1"/>
          </p:nvPr>
        </p:nvSpPr>
        <p:spPr>
          <a:xfrm>
            <a:off x="337751" y="1285302"/>
            <a:ext cx="10935087" cy="5395185"/>
          </a:xfrm>
        </p:spPr>
        <p:txBody>
          <a:bodyPr>
            <a:normAutofit/>
          </a:bodyPr>
          <a:lstStyle/>
          <a:p>
            <a:r>
              <a:rPr lang="en-US" sz="3600" dirty="0" smtClean="0"/>
              <a:t>Highly variable presentation:</a:t>
            </a:r>
          </a:p>
          <a:p>
            <a:pPr lvl="1"/>
            <a:r>
              <a:rPr lang="en-US" sz="3200" dirty="0" smtClean="0"/>
              <a:t>~1/3 of patients</a:t>
            </a:r>
          </a:p>
          <a:p>
            <a:pPr lvl="2"/>
            <a:r>
              <a:rPr lang="en-US" sz="2800" dirty="0" smtClean="0"/>
              <a:t>“classic” neonatal (newborn) presentation: </a:t>
            </a:r>
          </a:p>
          <a:p>
            <a:pPr lvl="3"/>
            <a:r>
              <a:rPr lang="en-US" sz="2400" dirty="0" smtClean="0"/>
              <a:t>low amniotic fluid (oligohydramnios)</a:t>
            </a:r>
          </a:p>
          <a:p>
            <a:pPr lvl="3"/>
            <a:r>
              <a:rPr lang="en-US" sz="2400" dirty="0" smtClean="0"/>
              <a:t>very enlarged kidneys</a:t>
            </a:r>
          </a:p>
          <a:p>
            <a:pPr lvl="3"/>
            <a:r>
              <a:rPr lang="en-US" sz="2400" dirty="0"/>
              <a:t>u</a:t>
            </a:r>
            <a:r>
              <a:rPr lang="en-US" sz="2400" dirty="0" smtClean="0"/>
              <a:t>nderdeveloped lungs (pulmonary hypoplasia)</a:t>
            </a:r>
          </a:p>
          <a:p>
            <a:pPr lvl="3"/>
            <a:r>
              <a:rPr lang="en-US" sz="2400" dirty="0"/>
              <a:t>e</a:t>
            </a:r>
            <a:r>
              <a:rPr lang="en-US" sz="2400" dirty="0" smtClean="0"/>
              <a:t>ven with modern medical care, unfortunately ~30% of babies die</a:t>
            </a:r>
          </a:p>
          <a:p>
            <a:pPr lvl="1"/>
            <a:r>
              <a:rPr lang="en-US" sz="3200" dirty="0" smtClean="0"/>
              <a:t>~2/3 of patients</a:t>
            </a:r>
          </a:p>
          <a:p>
            <a:pPr lvl="2"/>
            <a:r>
              <a:rPr lang="en-US" sz="2800" dirty="0" smtClean="0"/>
              <a:t>present in later childhood / adulthood, sometimes with liver-predominant disease</a:t>
            </a:r>
            <a:endParaRPr lang="en-US" sz="2800" dirty="0"/>
          </a:p>
        </p:txBody>
      </p:sp>
      <p:sp>
        <p:nvSpPr>
          <p:cNvPr id="8" name="Rectangle 7"/>
          <p:cNvSpPr/>
          <p:nvPr/>
        </p:nvSpPr>
        <p:spPr>
          <a:xfrm>
            <a:off x="7582500" y="6311155"/>
            <a:ext cx="3352200" cy="369332"/>
          </a:xfrm>
          <a:prstGeom prst="rect">
            <a:avLst/>
          </a:prstGeom>
        </p:spPr>
        <p:txBody>
          <a:bodyPr wrap="none">
            <a:spAutoFit/>
          </a:bodyPr>
          <a:lstStyle/>
          <a:p>
            <a:r>
              <a:rPr lang="en-US" dirty="0" err="1">
                <a:solidFill>
                  <a:schemeClr val="bg2"/>
                </a:solidFill>
                <a:latin typeface="Arial" panose="020B0604020202020204" pitchFamily="34" charset="0"/>
                <a:cs typeface="Arial" panose="020B0604020202020204" pitchFamily="34" charset="0"/>
              </a:rPr>
              <a:t>Adeva</a:t>
            </a:r>
            <a:r>
              <a:rPr lang="en-US" dirty="0">
                <a:solidFill>
                  <a:schemeClr val="bg2"/>
                </a:solidFill>
                <a:latin typeface="Arial" panose="020B0604020202020204" pitchFamily="34" charset="0"/>
                <a:cs typeface="Arial" panose="020B0604020202020204" pitchFamily="34" charset="0"/>
              </a:rPr>
              <a:t> M. et </a:t>
            </a:r>
            <a:r>
              <a:rPr lang="en-US" dirty="0" smtClean="0">
                <a:solidFill>
                  <a:schemeClr val="bg2"/>
                </a:solidFill>
                <a:latin typeface="Arial" panose="020B0604020202020204" pitchFamily="34" charset="0"/>
                <a:cs typeface="Arial" panose="020B0604020202020204" pitchFamily="34" charset="0"/>
              </a:rPr>
              <a:t>al. Medicine </a:t>
            </a:r>
            <a:r>
              <a:rPr lang="en-US" dirty="0">
                <a:solidFill>
                  <a:schemeClr val="bg2"/>
                </a:solidFill>
                <a:latin typeface="Arial" panose="020B0604020202020204" pitchFamily="34" charset="0"/>
                <a:cs typeface="Arial" panose="020B0604020202020204" pitchFamily="34" charset="0"/>
              </a:rPr>
              <a:t>2006</a:t>
            </a:r>
          </a:p>
        </p:txBody>
      </p:sp>
      <p:sp>
        <p:nvSpPr>
          <p:cNvPr id="6" name="Slide Number Placeholder 5"/>
          <p:cNvSpPr>
            <a:spLocks noGrp="1"/>
          </p:cNvSpPr>
          <p:nvPr>
            <p:ph type="sldNum" sz="quarter" idx="12"/>
          </p:nvPr>
        </p:nvSpPr>
        <p:spPr/>
        <p:txBody>
          <a:bodyPr/>
          <a:lstStyle/>
          <a:p>
            <a:fld id="{AD40181A-01B0-4CB8-8614-1473649F6741}" type="slidenum">
              <a:rPr lang="en-US" smtClean="0"/>
              <a:t>20</a:t>
            </a:fld>
            <a:endParaRPr lang="en-US" dirty="0"/>
          </a:p>
        </p:txBody>
      </p:sp>
    </p:spTree>
    <p:extLst>
      <p:ext uri="{BB962C8B-B14F-4D97-AF65-F5344CB8AC3E}">
        <p14:creationId xmlns:p14="http://schemas.microsoft.com/office/powerpoint/2010/main" val="15990271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Newborns with ARPKD</a:t>
            </a:r>
            <a:endParaRPr lang="en-US" dirty="0"/>
          </a:p>
        </p:txBody>
      </p:sp>
      <p:sp>
        <p:nvSpPr>
          <p:cNvPr id="3" name="Content Placeholder 2"/>
          <p:cNvSpPr>
            <a:spLocks noGrp="1"/>
          </p:cNvSpPr>
          <p:nvPr>
            <p:ph idx="1"/>
          </p:nvPr>
        </p:nvSpPr>
        <p:spPr>
          <a:xfrm>
            <a:off x="337752" y="1302593"/>
            <a:ext cx="7875719" cy="5186075"/>
          </a:xfrm>
        </p:spPr>
        <p:txBody>
          <a:bodyPr>
            <a:normAutofit/>
          </a:bodyPr>
          <a:lstStyle/>
          <a:p>
            <a:r>
              <a:rPr lang="en-US" b="1" dirty="0" smtClean="0"/>
              <a:t>Breathing (respiratory) problems:</a:t>
            </a:r>
          </a:p>
          <a:p>
            <a:pPr lvl="1"/>
            <a:r>
              <a:rPr lang="en-US" dirty="0" smtClean="0"/>
              <a:t>main cause of illness and death</a:t>
            </a:r>
          </a:p>
          <a:p>
            <a:pPr lvl="1"/>
            <a:r>
              <a:rPr lang="en-US" dirty="0" smtClean="0"/>
              <a:t>underdeveloped lungs (due to low amniotic fluid) + very enlarged kidneys making it difficult to expand lungs properly</a:t>
            </a:r>
          </a:p>
          <a:p>
            <a:pPr lvl="1"/>
            <a:r>
              <a:rPr lang="en-US" dirty="0" smtClean="0"/>
              <a:t>~40% of babies require ventilator</a:t>
            </a:r>
            <a:r>
              <a:rPr lang="en-US" baseline="30000" dirty="0" smtClean="0"/>
              <a:t>1</a:t>
            </a:r>
            <a:endParaRPr lang="en-US" dirty="0"/>
          </a:p>
          <a:p>
            <a:pPr lvl="1"/>
            <a:r>
              <a:rPr lang="en-US" dirty="0" smtClean="0"/>
              <a:t>pneumothorax (collapsed lung) relatively common</a:t>
            </a:r>
          </a:p>
          <a:p>
            <a:r>
              <a:rPr lang="en-US" b="1" dirty="0" smtClean="0"/>
              <a:t>Feeding difficulties </a:t>
            </a:r>
            <a:r>
              <a:rPr lang="en-US" dirty="0" smtClean="0"/>
              <a:t>due to massively enlarged kidneys</a:t>
            </a:r>
          </a:p>
          <a:p>
            <a:pPr lvl="1"/>
            <a:r>
              <a:rPr lang="en-US" dirty="0" smtClean="0"/>
              <a:t>often require NG or G-tube feeding</a:t>
            </a:r>
          </a:p>
          <a:p>
            <a:endParaRPr lang="en-US" dirty="0"/>
          </a:p>
        </p:txBody>
      </p:sp>
      <p:sp>
        <p:nvSpPr>
          <p:cNvPr id="5" name="Rectangle 4"/>
          <p:cNvSpPr/>
          <p:nvPr/>
        </p:nvSpPr>
        <p:spPr>
          <a:xfrm>
            <a:off x="5387698" y="6488668"/>
            <a:ext cx="5651547" cy="369332"/>
          </a:xfrm>
          <a:prstGeom prst="rect">
            <a:avLst/>
          </a:prstGeom>
        </p:spPr>
        <p:txBody>
          <a:bodyPr wrap="none">
            <a:spAutoFit/>
          </a:bodyPr>
          <a:lstStyle/>
          <a:p>
            <a:r>
              <a:rPr lang="en-US" baseline="30000" dirty="0">
                <a:solidFill>
                  <a:schemeClr val="bg2"/>
                </a:solidFill>
                <a:latin typeface="+mj-lt"/>
              </a:rPr>
              <a:t>1</a:t>
            </a:r>
            <a:r>
              <a:rPr lang="en-US" dirty="0">
                <a:solidFill>
                  <a:schemeClr val="bg2"/>
                </a:solidFill>
                <a:latin typeface="+mj-lt"/>
              </a:rPr>
              <a:t>Guay-Woodford LM &amp; Desmond RA, Pediatrics 2003</a:t>
            </a:r>
          </a:p>
        </p:txBody>
      </p:sp>
      <p:sp>
        <p:nvSpPr>
          <p:cNvPr id="7" name="Slide Number Placeholder 6"/>
          <p:cNvSpPr>
            <a:spLocks noGrp="1"/>
          </p:cNvSpPr>
          <p:nvPr>
            <p:ph type="sldNum" sz="quarter" idx="12"/>
          </p:nvPr>
        </p:nvSpPr>
        <p:spPr/>
        <p:txBody>
          <a:bodyPr/>
          <a:lstStyle/>
          <a:p>
            <a:fld id="{AD40181A-01B0-4CB8-8614-1473649F6741}" type="slidenum">
              <a:rPr lang="en-US" smtClean="0"/>
              <a:t>21</a:t>
            </a:fld>
            <a:endParaRPr lang="en-US" dirty="0"/>
          </a:p>
        </p:txBody>
      </p:sp>
      <p:pic>
        <p:nvPicPr>
          <p:cNvPr id="6" name="Picture 5"/>
          <p:cNvPicPr>
            <a:picLocks noChangeAspect="1"/>
          </p:cNvPicPr>
          <p:nvPr/>
        </p:nvPicPr>
        <p:blipFill>
          <a:blip r:embed="rId2"/>
          <a:stretch>
            <a:fillRect/>
          </a:stretch>
        </p:blipFill>
        <p:spPr>
          <a:xfrm>
            <a:off x="8213471" y="1302593"/>
            <a:ext cx="3673165" cy="4623866"/>
          </a:xfrm>
          <a:prstGeom prst="rect">
            <a:avLst/>
          </a:prstGeom>
        </p:spPr>
      </p:pic>
    </p:spTree>
    <p:extLst>
      <p:ext uri="{BB962C8B-B14F-4D97-AF65-F5344CB8AC3E}">
        <p14:creationId xmlns:p14="http://schemas.microsoft.com/office/powerpoint/2010/main" val="21467496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Newborns with ARPKD</a:t>
            </a:r>
            <a:endParaRPr lang="en-US" dirty="0"/>
          </a:p>
        </p:txBody>
      </p:sp>
      <p:sp>
        <p:nvSpPr>
          <p:cNvPr id="3" name="Content Placeholder 2"/>
          <p:cNvSpPr>
            <a:spLocks noGrp="1"/>
          </p:cNvSpPr>
          <p:nvPr>
            <p:ph idx="1"/>
          </p:nvPr>
        </p:nvSpPr>
        <p:spPr/>
        <p:txBody>
          <a:bodyPr/>
          <a:lstStyle/>
          <a:p>
            <a:r>
              <a:rPr lang="en-US" b="1" dirty="0" smtClean="0"/>
              <a:t>Surgery to remove kidney(s) (nephrectomy) </a:t>
            </a:r>
          </a:p>
          <a:p>
            <a:pPr lvl="1"/>
            <a:r>
              <a:rPr lang="en-US" dirty="0" smtClean="0"/>
              <a:t>Sometimes surgical removal of one or both kidneys is done to try to improve breathing and feeding (to make more room in the abdomen)</a:t>
            </a:r>
          </a:p>
          <a:p>
            <a:pPr lvl="1"/>
            <a:r>
              <a:rPr lang="en-US" dirty="0" smtClean="0"/>
              <a:t>Best approach is unclear</a:t>
            </a:r>
          </a:p>
          <a:p>
            <a:pPr lvl="1"/>
            <a:r>
              <a:rPr lang="en-US" dirty="0" smtClean="0"/>
              <a:t>Significant surgical risks + earlier need for dialysis need to be balanced with any possible benefits</a:t>
            </a:r>
          </a:p>
          <a:p>
            <a:endParaRPr lang="en-US" dirty="0"/>
          </a:p>
        </p:txBody>
      </p:sp>
      <p:sp>
        <p:nvSpPr>
          <p:cNvPr id="5" name="Rectangle 4"/>
          <p:cNvSpPr/>
          <p:nvPr/>
        </p:nvSpPr>
        <p:spPr>
          <a:xfrm>
            <a:off x="5431821" y="6488668"/>
            <a:ext cx="5543505" cy="369332"/>
          </a:xfrm>
          <a:prstGeom prst="rect">
            <a:avLst/>
          </a:prstGeom>
        </p:spPr>
        <p:txBody>
          <a:bodyPr wrap="none">
            <a:spAutoFit/>
          </a:bodyPr>
          <a:lstStyle/>
          <a:p>
            <a:r>
              <a:rPr lang="en-US" dirty="0">
                <a:solidFill>
                  <a:schemeClr val="bg2"/>
                </a:solidFill>
                <a:latin typeface="+mj-lt"/>
              </a:rPr>
              <a:t>Hartung EA &amp; </a:t>
            </a:r>
            <a:r>
              <a:rPr lang="en-US" dirty="0" err="1">
                <a:solidFill>
                  <a:schemeClr val="bg2"/>
                </a:solidFill>
                <a:latin typeface="+mj-lt"/>
              </a:rPr>
              <a:t>Guay</a:t>
            </a:r>
            <a:r>
              <a:rPr lang="en-US" dirty="0">
                <a:solidFill>
                  <a:schemeClr val="bg2"/>
                </a:solidFill>
                <a:latin typeface="+mj-lt"/>
              </a:rPr>
              <a:t>-Woodford LM, Pediatrics 2014</a:t>
            </a:r>
          </a:p>
        </p:txBody>
      </p:sp>
      <p:sp>
        <p:nvSpPr>
          <p:cNvPr id="9" name="Slide Number Placeholder 8"/>
          <p:cNvSpPr>
            <a:spLocks noGrp="1"/>
          </p:cNvSpPr>
          <p:nvPr>
            <p:ph type="sldNum" sz="quarter" idx="12"/>
          </p:nvPr>
        </p:nvSpPr>
        <p:spPr/>
        <p:txBody>
          <a:bodyPr/>
          <a:lstStyle/>
          <a:p>
            <a:fld id="{AD40181A-01B0-4CB8-8614-1473649F6741}" type="slidenum">
              <a:rPr lang="en-US" smtClean="0"/>
              <a:t>22</a:t>
            </a:fld>
            <a:endParaRPr lang="en-US" dirty="0"/>
          </a:p>
        </p:txBody>
      </p:sp>
    </p:spTree>
    <p:extLst>
      <p:ext uri="{BB962C8B-B14F-4D97-AF65-F5344CB8AC3E}">
        <p14:creationId xmlns:p14="http://schemas.microsoft.com/office/powerpoint/2010/main" val="34644547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dirty="0" smtClean="0"/>
              <a:t>ARPKD: Other clinical features</a:t>
            </a:r>
            <a:endParaRPr lang="en-US" dirty="0"/>
          </a:p>
        </p:txBody>
      </p:sp>
      <p:sp>
        <p:nvSpPr>
          <p:cNvPr id="102403" name="Rectangle 3"/>
          <p:cNvSpPr>
            <a:spLocks noGrp="1" noChangeArrowheads="1"/>
          </p:cNvSpPr>
          <p:nvPr>
            <p:ph idx="1"/>
          </p:nvPr>
        </p:nvSpPr>
        <p:spPr>
          <a:xfrm>
            <a:off x="337751" y="1138483"/>
            <a:ext cx="10872116" cy="4675296"/>
          </a:xfrm>
        </p:spPr>
        <p:txBody>
          <a:bodyPr>
            <a:normAutofit fontScale="92500" lnSpcReduction="10000"/>
          </a:bodyPr>
          <a:lstStyle/>
          <a:p>
            <a:r>
              <a:rPr lang="en-US" b="1" dirty="0" smtClean="0"/>
              <a:t>Hypertension (high blood pressure)</a:t>
            </a:r>
          </a:p>
          <a:p>
            <a:pPr lvl="1"/>
            <a:r>
              <a:rPr lang="en-US" dirty="0"/>
              <a:t>t</a:t>
            </a:r>
            <a:r>
              <a:rPr lang="en-US" dirty="0" smtClean="0"/>
              <a:t>o be discussed by Dr. Meyers</a:t>
            </a:r>
          </a:p>
          <a:p>
            <a:r>
              <a:rPr lang="en-US" b="1" dirty="0" smtClean="0"/>
              <a:t>Congenital </a:t>
            </a:r>
            <a:r>
              <a:rPr lang="en-US" b="1" dirty="0"/>
              <a:t>hepatic fibrosis &amp; portal hypertension</a:t>
            </a:r>
          </a:p>
          <a:p>
            <a:pPr lvl="1"/>
            <a:r>
              <a:rPr lang="en-US" dirty="0"/>
              <a:t>to be discussed </a:t>
            </a:r>
            <a:r>
              <a:rPr lang="en-US" dirty="0" smtClean="0"/>
              <a:t>by </a:t>
            </a:r>
            <a:r>
              <a:rPr lang="en-US" dirty="0"/>
              <a:t>Drs. </a:t>
            </a:r>
            <a:r>
              <a:rPr lang="en-US" dirty="0" err="1"/>
              <a:t>Wehrman</a:t>
            </a:r>
            <a:r>
              <a:rPr lang="en-US" dirty="0"/>
              <a:t>, </a:t>
            </a:r>
            <a:r>
              <a:rPr lang="en-US" dirty="0" err="1"/>
              <a:t>Loomes</a:t>
            </a:r>
            <a:r>
              <a:rPr lang="en-US" dirty="0"/>
              <a:t>, and Wen</a:t>
            </a:r>
          </a:p>
          <a:p>
            <a:r>
              <a:rPr lang="en-US" b="1" dirty="0" smtClean="0"/>
              <a:t>Growth problems</a:t>
            </a:r>
          </a:p>
          <a:p>
            <a:pPr lvl="1"/>
            <a:r>
              <a:rPr lang="en-US" dirty="0" smtClean="0"/>
              <a:t>well-known complication in children with CKD from any cause</a:t>
            </a:r>
          </a:p>
          <a:p>
            <a:pPr lvl="1"/>
            <a:r>
              <a:rPr lang="en-US" dirty="0" smtClean="0"/>
              <a:t>observed in ~30% of children in North American ARPKD study</a:t>
            </a:r>
            <a:r>
              <a:rPr lang="en-US" baseline="30000" dirty="0" smtClean="0"/>
              <a:t>1</a:t>
            </a:r>
          </a:p>
          <a:p>
            <a:pPr lvl="1"/>
            <a:r>
              <a:rPr lang="en-US" dirty="0"/>
              <a:t>s</a:t>
            </a:r>
            <a:r>
              <a:rPr lang="en-US" dirty="0" smtClean="0"/>
              <a:t>ome early studies suggested that children with ARPKD have growth problems out of proportion to CKD severity</a:t>
            </a:r>
          </a:p>
          <a:p>
            <a:pPr lvl="1"/>
            <a:r>
              <a:rPr lang="en-US" dirty="0" smtClean="0"/>
              <a:t>In </a:t>
            </a:r>
            <a:r>
              <a:rPr lang="en-US" dirty="0" err="1" smtClean="0"/>
              <a:t>CKiD</a:t>
            </a:r>
            <a:r>
              <a:rPr lang="en-US" dirty="0" smtClean="0"/>
              <a:t> cohort study, growth impairment was similar in children with ARPKD compared to those with other congenital causes of CKD</a:t>
            </a:r>
            <a:r>
              <a:rPr lang="en-US" baseline="30000" dirty="0" smtClean="0"/>
              <a:t>2</a:t>
            </a:r>
          </a:p>
          <a:p>
            <a:pPr lvl="1"/>
            <a:endParaRPr lang="en-US" baseline="30000" dirty="0" smtClean="0"/>
          </a:p>
        </p:txBody>
      </p:sp>
      <p:sp>
        <p:nvSpPr>
          <p:cNvPr id="4" name="TextBox 3"/>
          <p:cNvSpPr txBox="1"/>
          <p:nvPr/>
        </p:nvSpPr>
        <p:spPr>
          <a:xfrm>
            <a:off x="1739573" y="6249260"/>
            <a:ext cx="8738957" cy="369332"/>
          </a:xfrm>
          <a:prstGeom prst="rect">
            <a:avLst/>
          </a:prstGeom>
          <a:noFill/>
        </p:spPr>
        <p:txBody>
          <a:bodyPr wrap="square" rtlCol="0">
            <a:spAutoFit/>
          </a:bodyPr>
          <a:lstStyle/>
          <a:p>
            <a:pPr algn="r"/>
            <a:r>
              <a:rPr lang="en-US" baseline="30000" dirty="0">
                <a:solidFill>
                  <a:schemeClr val="bg2"/>
                </a:solidFill>
                <a:latin typeface="+mj-lt"/>
              </a:rPr>
              <a:t>1</a:t>
            </a:r>
            <a:r>
              <a:rPr lang="en-US" dirty="0">
                <a:solidFill>
                  <a:schemeClr val="bg2"/>
                </a:solidFill>
                <a:latin typeface="+mj-lt"/>
              </a:rPr>
              <a:t>Guay-Woodford LM. Pediatrics 2003; </a:t>
            </a:r>
            <a:r>
              <a:rPr lang="en-US" baseline="30000" dirty="0">
                <a:solidFill>
                  <a:schemeClr val="bg2"/>
                </a:solidFill>
                <a:latin typeface="+mj-lt"/>
              </a:rPr>
              <a:t>2</a:t>
            </a:r>
            <a:r>
              <a:rPr lang="en-US" dirty="0">
                <a:solidFill>
                  <a:schemeClr val="bg2"/>
                </a:solidFill>
                <a:latin typeface="+mj-lt"/>
              </a:rPr>
              <a:t>Hartung EA. Front </a:t>
            </a:r>
            <a:r>
              <a:rPr lang="en-US" dirty="0" err="1">
                <a:solidFill>
                  <a:schemeClr val="bg2"/>
                </a:solidFill>
                <a:latin typeface="+mj-lt"/>
              </a:rPr>
              <a:t>Pediatr</a:t>
            </a:r>
            <a:r>
              <a:rPr lang="en-US" dirty="0">
                <a:solidFill>
                  <a:schemeClr val="bg2"/>
                </a:solidFill>
                <a:latin typeface="+mj-lt"/>
              </a:rPr>
              <a:t> </a:t>
            </a:r>
            <a:r>
              <a:rPr lang="en-US" dirty="0" smtClean="0">
                <a:solidFill>
                  <a:schemeClr val="bg2"/>
                </a:solidFill>
                <a:latin typeface="+mj-lt"/>
              </a:rPr>
              <a:t>2016 </a:t>
            </a:r>
            <a:endParaRPr lang="en-US" dirty="0">
              <a:solidFill>
                <a:schemeClr val="bg2"/>
              </a:solidFill>
              <a:latin typeface="+mj-lt"/>
            </a:endParaRPr>
          </a:p>
        </p:txBody>
      </p:sp>
      <p:sp>
        <p:nvSpPr>
          <p:cNvPr id="5" name="Slide Number Placeholder 4"/>
          <p:cNvSpPr>
            <a:spLocks noGrp="1"/>
          </p:cNvSpPr>
          <p:nvPr>
            <p:ph type="sldNum" sz="quarter" idx="12"/>
          </p:nvPr>
        </p:nvSpPr>
        <p:spPr/>
        <p:txBody>
          <a:bodyPr/>
          <a:lstStyle/>
          <a:p>
            <a:fld id="{AD40181A-01B0-4CB8-8614-1473649F6741}" type="slidenum">
              <a:rPr lang="en-US" smtClean="0"/>
              <a:t>23</a:t>
            </a:fld>
            <a:endParaRPr lang="en-US" dirty="0"/>
          </a:p>
        </p:txBody>
      </p:sp>
    </p:spTree>
    <p:extLst>
      <p:ext uri="{BB962C8B-B14F-4D97-AF65-F5344CB8AC3E}">
        <p14:creationId xmlns:p14="http://schemas.microsoft.com/office/powerpoint/2010/main" val="89080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smtClean="0"/>
              <a:t>ARPKD: other clinical features</a:t>
            </a:r>
            <a:endParaRPr lang="en-US" dirty="0"/>
          </a:p>
        </p:txBody>
      </p:sp>
      <p:sp>
        <p:nvSpPr>
          <p:cNvPr id="103427" name="Rectangle 3"/>
          <p:cNvSpPr>
            <a:spLocks noGrp="1" noChangeArrowheads="1"/>
          </p:cNvSpPr>
          <p:nvPr>
            <p:ph idx="1"/>
          </p:nvPr>
        </p:nvSpPr>
        <p:spPr>
          <a:xfrm>
            <a:off x="337751" y="1292075"/>
            <a:ext cx="10701494" cy="4642595"/>
          </a:xfrm>
        </p:spPr>
        <p:txBody>
          <a:bodyPr>
            <a:normAutofit/>
          </a:bodyPr>
          <a:lstStyle/>
          <a:p>
            <a:r>
              <a:rPr lang="en-US" b="1" dirty="0" smtClean="0"/>
              <a:t>Learning difficulties</a:t>
            </a:r>
          </a:p>
          <a:p>
            <a:pPr lvl="1"/>
            <a:r>
              <a:rPr lang="en-US" dirty="0" smtClean="0"/>
              <a:t>Children with CKD from any cause are at risk for learning problems</a:t>
            </a:r>
          </a:p>
          <a:p>
            <a:pPr lvl="1"/>
            <a:r>
              <a:rPr lang="en-US" dirty="0" smtClean="0"/>
              <a:t>In </a:t>
            </a:r>
            <a:r>
              <a:rPr lang="en-US" dirty="0" err="1" smtClean="0"/>
              <a:t>CKiD</a:t>
            </a:r>
            <a:r>
              <a:rPr lang="en-US" dirty="0" smtClean="0"/>
              <a:t> cohort study, neurocognitive abilities in children with ARPKD were similar to those with other congenital causes of CKD</a:t>
            </a:r>
            <a:r>
              <a:rPr lang="en-US" baseline="30000" dirty="0" smtClean="0"/>
              <a:t>1</a:t>
            </a:r>
            <a:r>
              <a:rPr lang="en-US" dirty="0" smtClean="0"/>
              <a:t> (scores slightly below average compared to healthy children)</a:t>
            </a:r>
            <a:endParaRPr lang="en-US" b="1" dirty="0" smtClean="0"/>
          </a:p>
          <a:p>
            <a:endParaRPr lang="en-US" dirty="0" smtClean="0"/>
          </a:p>
        </p:txBody>
      </p:sp>
      <p:sp>
        <p:nvSpPr>
          <p:cNvPr id="5" name="Slide Number Placeholder 4"/>
          <p:cNvSpPr>
            <a:spLocks noGrp="1"/>
          </p:cNvSpPr>
          <p:nvPr>
            <p:ph type="sldNum" sz="quarter" idx="12"/>
          </p:nvPr>
        </p:nvSpPr>
        <p:spPr/>
        <p:txBody>
          <a:bodyPr/>
          <a:lstStyle/>
          <a:p>
            <a:fld id="{AD40181A-01B0-4CB8-8614-1473649F6741}" type="slidenum">
              <a:rPr lang="en-US" smtClean="0"/>
              <a:t>24</a:t>
            </a:fld>
            <a:endParaRPr lang="en-US" dirty="0"/>
          </a:p>
        </p:txBody>
      </p:sp>
      <p:sp>
        <p:nvSpPr>
          <p:cNvPr id="2" name="Rectangle 1"/>
          <p:cNvSpPr/>
          <p:nvPr/>
        </p:nvSpPr>
        <p:spPr>
          <a:xfrm>
            <a:off x="2428240" y="5934670"/>
            <a:ext cx="7701413" cy="369332"/>
          </a:xfrm>
          <a:prstGeom prst="rect">
            <a:avLst/>
          </a:prstGeom>
        </p:spPr>
        <p:txBody>
          <a:bodyPr wrap="square">
            <a:spAutoFit/>
          </a:bodyPr>
          <a:lstStyle/>
          <a:p>
            <a:pPr algn="r"/>
            <a:r>
              <a:rPr lang="en-US" baseline="30000" dirty="0" smtClean="0">
                <a:solidFill>
                  <a:schemeClr val="bg2"/>
                </a:solidFill>
                <a:latin typeface="+mj-lt"/>
              </a:rPr>
              <a:t>1 </a:t>
            </a:r>
            <a:r>
              <a:rPr lang="en-US" dirty="0" smtClean="0">
                <a:solidFill>
                  <a:schemeClr val="bg2"/>
                </a:solidFill>
                <a:latin typeface="+mj-lt"/>
              </a:rPr>
              <a:t>Hartung EA, </a:t>
            </a:r>
            <a:r>
              <a:rPr lang="en-US" dirty="0" err="1" smtClean="0">
                <a:solidFill>
                  <a:schemeClr val="bg2"/>
                </a:solidFill>
                <a:latin typeface="+mj-lt"/>
              </a:rPr>
              <a:t>Pediatr</a:t>
            </a:r>
            <a:r>
              <a:rPr lang="en-US" dirty="0" smtClean="0">
                <a:solidFill>
                  <a:schemeClr val="bg2"/>
                </a:solidFill>
                <a:latin typeface="+mj-lt"/>
              </a:rPr>
              <a:t> </a:t>
            </a:r>
            <a:r>
              <a:rPr lang="en-US" dirty="0" err="1" smtClean="0">
                <a:solidFill>
                  <a:schemeClr val="bg2"/>
                </a:solidFill>
                <a:latin typeface="+mj-lt"/>
              </a:rPr>
              <a:t>Nephrol</a:t>
            </a:r>
            <a:r>
              <a:rPr lang="en-US" dirty="0" smtClean="0">
                <a:solidFill>
                  <a:schemeClr val="bg2"/>
                </a:solidFill>
                <a:latin typeface="+mj-lt"/>
              </a:rPr>
              <a:t> 2014</a:t>
            </a:r>
            <a:endParaRPr lang="en-US" dirty="0">
              <a:solidFill>
                <a:schemeClr val="bg2"/>
              </a:solidFill>
              <a:latin typeface="+mj-lt"/>
            </a:endParaRPr>
          </a:p>
        </p:txBody>
      </p:sp>
    </p:spTree>
    <p:extLst>
      <p:ext uri="{BB962C8B-B14F-4D97-AF65-F5344CB8AC3E}">
        <p14:creationId xmlns:p14="http://schemas.microsoft.com/office/powerpoint/2010/main" val="406953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smtClean="0"/>
              <a:t>ARPKD: kidney outcomes</a:t>
            </a:r>
            <a:endParaRPr lang="en-US" dirty="0"/>
          </a:p>
        </p:txBody>
      </p:sp>
      <p:sp>
        <p:nvSpPr>
          <p:cNvPr id="101379" name="Rectangle 3"/>
          <p:cNvSpPr>
            <a:spLocks noGrp="1" noChangeArrowheads="1"/>
          </p:cNvSpPr>
          <p:nvPr>
            <p:ph idx="1"/>
          </p:nvPr>
        </p:nvSpPr>
        <p:spPr>
          <a:xfrm>
            <a:off x="337751" y="1486743"/>
            <a:ext cx="5977324" cy="5127641"/>
          </a:xfrm>
        </p:spPr>
        <p:txBody>
          <a:bodyPr>
            <a:normAutofit/>
          </a:bodyPr>
          <a:lstStyle/>
          <a:p>
            <a:r>
              <a:rPr lang="en-US" b="1" dirty="0" smtClean="0"/>
              <a:t>Chronic kidney disease</a:t>
            </a:r>
            <a:r>
              <a:rPr lang="en-US" dirty="0" smtClean="0"/>
              <a:t>: age at progression to end stage kidney disease (ESKD) depends on age at presentation. In NIH cohort (n=73)</a:t>
            </a:r>
            <a:r>
              <a:rPr lang="en-US" baseline="30000" dirty="0" smtClean="0"/>
              <a:t>1</a:t>
            </a:r>
            <a:r>
              <a:rPr lang="en-US" dirty="0" smtClean="0"/>
              <a:t>:</a:t>
            </a:r>
          </a:p>
          <a:p>
            <a:pPr lvl="1"/>
            <a:r>
              <a:rPr lang="en-US" dirty="0" smtClean="0"/>
              <a:t>Neonatal presenters: 25% ESKD by age 11 years</a:t>
            </a:r>
          </a:p>
          <a:p>
            <a:pPr lvl="1"/>
            <a:r>
              <a:rPr lang="en-US" dirty="0" smtClean="0"/>
              <a:t>Later presenters: 25% ESKD by age 32 years</a:t>
            </a:r>
            <a:r>
              <a:rPr lang="en-US" dirty="0"/>
              <a:t> </a:t>
            </a:r>
            <a:endParaRPr lang="en-US" dirty="0" smtClean="0"/>
          </a:p>
        </p:txBody>
      </p:sp>
      <p:sp>
        <p:nvSpPr>
          <p:cNvPr id="4" name="TextBox 3"/>
          <p:cNvSpPr txBox="1"/>
          <p:nvPr/>
        </p:nvSpPr>
        <p:spPr>
          <a:xfrm>
            <a:off x="3955040" y="6431822"/>
            <a:ext cx="6523490" cy="369332"/>
          </a:xfrm>
          <a:prstGeom prst="rect">
            <a:avLst/>
          </a:prstGeom>
          <a:noFill/>
        </p:spPr>
        <p:txBody>
          <a:bodyPr wrap="square" rtlCol="0">
            <a:spAutoFit/>
          </a:bodyPr>
          <a:lstStyle/>
          <a:p>
            <a:pPr algn="r"/>
            <a:r>
              <a:rPr lang="en-US" baseline="30000" dirty="0" smtClean="0">
                <a:solidFill>
                  <a:schemeClr val="bg2"/>
                </a:solidFill>
                <a:latin typeface="+mj-lt"/>
              </a:rPr>
              <a:t>1</a:t>
            </a:r>
            <a:r>
              <a:rPr lang="en-US" dirty="0" smtClean="0">
                <a:solidFill>
                  <a:schemeClr val="bg2"/>
                </a:solidFill>
                <a:latin typeface="+mj-lt"/>
              </a:rPr>
              <a:t>Gunay-Aygun </a:t>
            </a:r>
            <a:r>
              <a:rPr lang="en-US" dirty="0">
                <a:solidFill>
                  <a:schemeClr val="bg2"/>
                </a:solidFill>
                <a:latin typeface="+mj-lt"/>
              </a:rPr>
              <a:t>M. et al, CJASN 2010</a:t>
            </a:r>
          </a:p>
        </p:txBody>
      </p:sp>
      <p:pic>
        <p:nvPicPr>
          <p:cNvPr id="3" name="Picture 2"/>
          <p:cNvPicPr>
            <a:picLocks noChangeAspect="1"/>
          </p:cNvPicPr>
          <p:nvPr/>
        </p:nvPicPr>
        <p:blipFill>
          <a:blip r:embed="rId2"/>
          <a:stretch>
            <a:fillRect/>
          </a:stretch>
        </p:blipFill>
        <p:spPr>
          <a:xfrm>
            <a:off x="6194102" y="1486743"/>
            <a:ext cx="5830644" cy="4509638"/>
          </a:xfrm>
          <a:prstGeom prst="rect">
            <a:avLst/>
          </a:prstGeom>
        </p:spPr>
      </p:pic>
      <p:sp>
        <p:nvSpPr>
          <p:cNvPr id="7" name="Slide Number Placeholder 6"/>
          <p:cNvSpPr>
            <a:spLocks noGrp="1"/>
          </p:cNvSpPr>
          <p:nvPr>
            <p:ph type="sldNum" sz="quarter" idx="12"/>
          </p:nvPr>
        </p:nvSpPr>
        <p:spPr/>
        <p:txBody>
          <a:bodyPr/>
          <a:lstStyle/>
          <a:p>
            <a:fld id="{AD40181A-01B0-4CB8-8614-1473649F6741}" type="slidenum">
              <a:rPr lang="en-US" smtClean="0"/>
              <a:t>25</a:t>
            </a:fld>
            <a:endParaRPr lang="en-US" dirty="0"/>
          </a:p>
        </p:txBody>
      </p:sp>
    </p:spTree>
    <p:extLst>
      <p:ext uri="{BB962C8B-B14F-4D97-AF65-F5344CB8AC3E}">
        <p14:creationId xmlns:p14="http://schemas.microsoft.com/office/powerpoint/2010/main" val="127728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ARPKD: End stage kidney disease</a:t>
            </a:r>
            <a:endParaRPr lang="en-US" dirty="0"/>
          </a:p>
        </p:txBody>
      </p:sp>
      <p:sp>
        <p:nvSpPr>
          <p:cNvPr id="3" name="Content Placeholder 2"/>
          <p:cNvSpPr>
            <a:spLocks noGrp="1"/>
          </p:cNvSpPr>
          <p:nvPr>
            <p:ph idx="1"/>
          </p:nvPr>
        </p:nvSpPr>
        <p:spPr>
          <a:xfrm>
            <a:off x="337751" y="1292778"/>
            <a:ext cx="7939975" cy="4956482"/>
          </a:xfrm>
        </p:spPr>
        <p:txBody>
          <a:bodyPr>
            <a:normAutofit fontScale="92500" lnSpcReduction="20000"/>
          </a:bodyPr>
          <a:lstStyle/>
          <a:p>
            <a:r>
              <a:rPr lang="en-US" b="1" dirty="0" smtClean="0"/>
              <a:t>Dialysis: </a:t>
            </a:r>
            <a:r>
              <a:rPr lang="en-US" dirty="0" smtClean="0"/>
              <a:t>replaces some functions of the kidneys after they fail (removing waste products and extra water, balancing electrolytes)</a:t>
            </a:r>
          </a:p>
          <a:p>
            <a:pPr lvl="1"/>
            <a:r>
              <a:rPr lang="en-US" b="1" dirty="0" smtClean="0"/>
              <a:t>Peritoneal dialysis</a:t>
            </a:r>
            <a:endParaRPr lang="en-US" dirty="0" smtClean="0"/>
          </a:p>
          <a:p>
            <a:pPr lvl="2"/>
            <a:r>
              <a:rPr lang="en-US" dirty="0" smtClean="0"/>
              <a:t>Catheter surgically placed in abdomen</a:t>
            </a:r>
          </a:p>
          <a:p>
            <a:pPr lvl="2"/>
            <a:r>
              <a:rPr lang="en-US" dirty="0" smtClean="0"/>
              <a:t>Fluid is put in and drained out for multiple cycles nightly using a PD cycler machine at home</a:t>
            </a:r>
          </a:p>
          <a:p>
            <a:pPr lvl="2"/>
            <a:r>
              <a:rPr lang="en-US" dirty="0" smtClean="0"/>
              <a:t>Native kidneys may need to be removed to allow PD</a:t>
            </a:r>
          </a:p>
          <a:p>
            <a:pPr lvl="1"/>
            <a:r>
              <a:rPr lang="en-US" b="1" dirty="0" smtClean="0"/>
              <a:t>Hemodialysis (blood dialysis)</a:t>
            </a:r>
            <a:endParaRPr lang="en-US" b="1" dirty="0"/>
          </a:p>
          <a:p>
            <a:pPr lvl="2"/>
            <a:r>
              <a:rPr lang="en-US" dirty="0" smtClean="0"/>
              <a:t>Catheter or fistula surgically placed in large vein</a:t>
            </a:r>
          </a:p>
          <a:p>
            <a:pPr lvl="2"/>
            <a:r>
              <a:rPr lang="en-US" dirty="0" smtClean="0"/>
              <a:t>Child comes to dialysis center at hospital/clinic 3-4 times per week for ~4 hours</a:t>
            </a:r>
          </a:p>
          <a:p>
            <a:r>
              <a:rPr lang="en-US" b="1" dirty="0" smtClean="0"/>
              <a:t>Kidney Transplant</a:t>
            </a:r>
          </a:p>
          <a:p>
            <a:pPr lvl="1"/>
            <a:r>
              <a:rPr lang="en-US" dirty="0" smtClean="0"/>
              <a:t>Will be discussed in detail by Dr. Meyers</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26</a:t>
            </a:fld>
            <a:endParaRPr lang="en-US" dirty="0"/>
          </a:p>
        </p:txBody>
      </p:sp>
      <p:pic>
        <p:nvPicPr>
          <p:cNvPr id="5" name="Picture 4"/>
          <p:cNvPicPr>
            <a:picLocks noChangeAspect="1"/>
          </p:cNvPicPr>
          <p:nvPr/>
        </p:nvPicPr>
        <p:blipFill>
          <a:blip r:embed="rId2"/>
          <a:stretch>
            <a:fillRect/>
          </a:stretch>
        </p:blipFill>
        <p:spPr>
          <a:xfrm>
            <a:off x="8629480" y="1080395"/>
            <a:ext cx="3330861" cy="2183766"/>
          </a:xfrm>
          <a:prstGeom prst="rect">
            <a:avLst/>
          </a:prstGeom>
        </p:spPr>
      </p:pic>
      <p:sp>
        <p:nvSpPr>
          <p:cNvPr id="6" name="TextBox 5"/>
          <p:cNvSpPr txBox="1"/>
          <p:nvPr/>
        </p:nvSpPr>
        <p:spPr>
          <a:xfrm>
            <a:off x="208247" y="6429719"/>
            <a:ext cx="10219765" cy="369332"/>
          </a:xfrm>
          <a:prstGeom prst="rect">
            <a:avLst/>
          </a:prstGeom>
          <a:noFill/>
        </p:spPr>
        <p:txBody>
          <a:bodyPr wrap="square" rtlCol="0">
            <a:spAutoFit/>
          </a:bodyPr>
          <a:lstStyle/>
          <a:p>
            <a:r>
              <a:rPr lang="en-US" dirty="0" smtClean="0"/>
              <a:t>ARPKD Patient Handbook; PKD Foundation, www.pkdcure.org  </a:t>
            </a:r>
            <a:endParaRPr lang="en-US" dirty="0"/>
          </a:p>
        </p:txBody>
      </p:sp>
      <p:pic>
        <p:nvPicPr>
          <p:cNvPr id="7" name="Picture 6"/>
          <p:cNvPicPr>
            <a:picLocks noChangeAspect="1"/>
          </p:cNvPicPr>
          <p:nvPr/>
        </p:nvPicPr>
        <p:blipFill>
          <a:blip r:embed="rId3"/>
          <a:stretch>
            <a:fillRect/>
          </a:stretch>
        </p:blipFill>
        <p:spPr>
          <a:xfrm>
            <a:off x="8629480" y="3674036"/>
            <a:ext cx="3376931" cy="2345807"/>
          </a:xfrm>
          <a:prstGeom prst="rect">
            <a:avLst/>
          </a:prstGeom>
        </p:spPr>
      </p:pic>
    </p:spTree>
    <p:extLst>
      <p:ext uri="{BB962C8B-B14F-4D97-AF65-F5344CB8AC3E}">
        <p14:creationId xmlns:p14="http://schemas.microsoft.com/office/powerpoint/2010/main" val="1420623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dirty="0" smtClean="0"/>
              <a:t>ARPKD: other kidney manifestations</a:t>
            </a:r>
            <a:endParaRPr lang="en-US" dirty="0"/>
          </a:p>
        </p:txBody>
      </p:sp>
      <p:sp>
        <p:nvSpPr>
          <p:cNvPr id="102403" name="Rectangle 3"/>
          <p:cNvSpPr>
            <a:spLocks noGrp="1" noChangeArrowheads="1"/>
          </p:cNvSpPr>
          <p:nvPr>
            <p:ph idx="1"/>
          </p:nvPr>
        </p:nvSpPr>
        <p:spPr/>
        <p:txBody>
          <a:bodyPr>
            <a:normAutofit lnSpcReduction="10000"/>
          </a:bodyPr>
          <a:lstStyle/>
          <a:p>
            <a:r>
              <a:rPr lang="en-US" b="1" dirty="0" smtClean="0"/>
              <a:t>Acidosis:</a:t>
            </a:r>
            <a:r>
              <a:rPr lang="en-US" dirty="0" smtClean="0"/>
              <a:t> low serum bicarbonate or CO</a:t>
            </a:r>
            <a:r>
              <a:rPr lang="en-US" baseline="-25000" dirty="0" smtClean="0"/>
              <a:t>2 </a:t>
            </a:r>
            <a:r>
              <a:rPr lang="en-US" dirty="0" smtClean="0"/>
              <a:t>levels due to inability to get rid of acid in the urine</a:t>
            </a:r>
          </a:p>
          <a:p>
            <a:pPr lvl="1"/>
            <a:r>
              <a:rPr lang="en-US" dirty="0" smtClean="0"/>
              <a:t>may need bicarbonate or citrate supplements</a:t>
            </a:r>
          </a:p>
          <a:p>
            <a:r>
              <a:rPr lang="en-US" b="1" dirty="0" smtClean="0"/>
              <a:t>Low sodium levels (hyponatremia)</a:t>
            </a:r>
            <a:r>
              <a:rPr lang="en-US" dirty="0" smtClean="0"/>
              <a:t> in newborn period;  ~25% of patients</a:t>
            </a:r>
            <a:r>
              <a:rPr lang="en-US" baseline="30000" dirty="0" smtClean="0"/>
              <a:t>1</a:t>
            </a:r>
          </a:p>
          <a:p>
            <a:pPr lvl="1"/>
            <a:r>
              <a:rPr lang="en-US" dirty="0" smtClean="0"/>
              <a:t>? due to inability to properly dilute urine (not excess sodium loss)</a:t>
            </a:r>
          </a:p>
          <a:p>
            <a:pPr lvl="1"/>
            <a:r>
              <a:rPr lang="en-US" dirty="0" smtClean="0"/>
              <a:t>Fluid restriction (e.g. concentrating feeds) or furosemide usually preferred over sodium supplementation (can worsen HTN)</a:t>
            </a:r>
          </a:p>
          <a:p>
            <a:pPr lvl="1"/>
            <a:endParaRPr lang="en-US" dirty="0" smtClean="0"/>
          </a:p>
        </p:txBody>
      </p:sp>
      <p:sp>
        <p:nvSpPr>
          <p:cNvPr id="4" name="TextBox 3"/>
          <p:cNvSpPr txBox="1"/>
          <p:nvPr/>
        </p:nvSpPr>
        <p:spPr>
          <a:xfrm>
            <a:off x="2479480" y="6488668"/>
            <a:ext cx="8458200" cy="369332"/>
          </a:xfrm>
          <a:prstGeom prst="rect">
            <a:avLst/>
          </a:prstGeom>
          <a:noFill/>
        </p:spPr>
        <p:txBody>
          <a:bodyPr wrap="square" rtlCol="0">
            <a:spAutoFit/>
          </a:bodyPr>
          <a:lstStyle/>
          <a:p>
            <a:pPr algn="r"/>
            <a:r>
              <a:rPr lang="en-US" baseline="30000" dirty="0" smtClean="0">
                <a:solidFill>
                  <a:schemeClr val="bg2"/>
                </a:solidFill>
                <a:latin typeface="+mj-lt"/>
              </a:rPr>
              <a:t>1</a:t>
            </a:r>
            <a:r>
              <a:rPr lang="en-US" dirty="0" smtClean="0">
                <a:solidFill>
                  <a:schemeClr val="bg2"/>
                </a:solidFill>
                <a:latin typeface="+mj-lt"/>
              </a:rPr>
              <a:t>Guay-Woodford </a:t>
            </a:r>
            <a:r>
              <a:rPr lang="en-US" dirty="0">
                <a:solidFill>
                  <a:schemeClr val="bg2"/>
                </a:solidFill>
                <a:latin typeface="+mj-lt"/>
              </a:rPr>
              <a:t>LM. Pediatrics 2003</a:t>
            </a:r>
          </a:p>
        </p:txBody>
      </p:sp>
      <p:sp>
        <p:nvSpPr>
          <p:cNvPr id="5" name="Slide Number Placeholder 4"/>
          <p:cNvSpPr>
            <a:spLocks noGrp="1"/>
          </p:cNvSpPr>
          <p:nvPr>
            <p:ph type="sldNum" sz="quarter" idx="12"/>
          </p:nvPr>
        </p:nvSpPr>
        <p:spPr/>
        <p:txBody>
          <a:bodyPr/>
          <a:lstStyle/>
          <a:p>
            <a:fld id="{AD40181A-01B0-4CB8-8614-1473649F6741}" type="slidenum">
              <a:rPr lang="en-US" smtClean="0"/>
              <a:t>27</a:t>
            </a:fld>
            <a:endParaRPr lang="en-US" dirty="0"/>
          </a:p>
        </p:txBody>
      </p:sp>
    </p:spTree>
    <p:extLst>
      <p:ext uri="{BB962C8B-B14F-4D97-AF65-F5344CB8AC3E}">
        <p14:creationId xmlns:p14="http://schemas.microsoft.com/office/powerpoint/2010/main" val="4025092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dirty="0" smtClean="0"/>
              <a:t>ARPKD: other kidney manifestations</a:t>
            </a:r>
            <a:endParaRPr lang="en-US" dirty="0"/>
          </a:p>
        </p:txBody>
      </p:sp>
      <p:sp>
        <p:nvSpPr>
          <p:cNvPr id="102403" name="Rectangle 3"/>
          <p:cNvSpPr>
            <a:spLocks noGrp="1" noChangeArrowheads="1"/>
          </p:cNvSpPr>
          <p:nvPr>
            <p:ph idx="1"/>
          </p:nvPr>
        </p:nvSpPr>
        <p:spPr/>
        <p:txBody>
          <a:bodyPr/>
          <a:lstStyle/>
          <a:p>
            <a:r>
              <a:rPr lang="en-US" b="1" dirty="0" smtClean="0"/>
              <a:t>Urine concentrating defect</a:t>
            </a:r>
            <a:r>
              <a:rPr lang="en-US" dirty="0" smtClean="0"/>
              <a:t>: may make larger amounts of urine than normal</a:t>
            </a:r>
          </a:p>
          <a:p>
            <a:pPr lvl="1"/>
            <a:r>
              <a:rPr lang="en-US" dirty="0" smtClean="0"/>
              <a:t>may cause bedwetting</a:t>
            </a:r>
          </a:p>
          <a:p>
            <a:pPr lvl="1"/>
            <a:r>
              <a:rPr lang="en-US" dirty="0" smtClean="0"/>
              <a:t>risk for dehydration</a:t>
            </a:r>
          </a:p>
          <a:p>
            <a:r>
              <a:rPr lang="en-US" b="1" dirty="0" smtClean="0"/>
              <a:t>Risk of urinary tract infections (UTI)</a:t>
            </a:r>
            <a:endParaRPr lang="en-US" dirty="0" smtClean="0"/>
          </a:p>
          <a:p>
            <a:pPr lvl="1"/>
            <a:r>
              <a:rPr lang="en-US" b="1" dirty="0" smtClean="0"/>
              <a:t>UTIs</a:t>
            </a:r>
            <a:r>
              <a:rPr lang="en-US" dirty="0" smtClean="0"/>
              <a:t> reported in 20-50% of patients</a:t>
            </a:r>
            <a:r>
              <a:rPr lang="en-US" baseline="30000" dirty="0" smtClean="0"/>
              <a:t>1</a:t>
            </a:r>
          </a:p>
          <a:p>
            <a:pPr lvl="1"/>
            <a:r>
              <a:rPr lang="en-US" dirty="0" smtClean="0"/>
              <a:t>May be due to poor urine flow in cystic tubules</a:t>
            </a:r>
          </a:p>
          <a:p>
            <a:pPr lvl="1"/>
            <a:endParaRPr lang="en-US" dirty="0" smtClean="0"/>
          </a:p>
        </p:txBody>
      </p:sp>
      <p:sp>
        <p:nvSpPr>
          <p:cNvPr id="4" name="TextBox 3"/>
          <p:cNvSpPr txBox="1"/>
          <p:nvPr/>
        </p:nvSpPr>
        <p:spPr>
          <a:xfrm>
            <a:off x="2581045" y="6402943"/>
            <a:ext cx="8458200" cy="646331"/>
          </a:xfrm>
          <a:prstGeom prst="rect">
            <a:avLst/>
          </a:prstGeom>
          <a:noFill/>
        </p:spPr>
        <p:txBody>
          <a:bodyPr wrap="square" rtlCol="0">
            <a:spAutoFit/>
          </a:bodyPr>
          <a:lstStyle/>
          <a:p>
            <a:pPr algn="r"/>
            <a:r>
              <a:rPr lang="en-US" i="1" baseline="30000" dirty="0" smtClean="0">
                <a:solidFill>
                  <a:schemeClr val="bg2"/>
                </a:solidFill>
                <a:latin typeface="+mj-lt"/>
              </a:rPr>
              <a:t>1</a:t>
            </a:r>
            <a:r>
              <a:rPr lang="en-US" dirty="0" smtClean="0">
                <a:solidFill>
                  <a:schemeClr val="bg2"/>
                </a:solidFill>
                <a:latin typeface="+mj-lt"/>
              </a:rPr>
              <a:t>Hartung EA &amp; </a:t>
            </a:r>
            <a:r>
              <a:rPr lang="en-US" dirty="0" err="1" smtClean="0">
                <a:solidFill>
                  <a:schemeClr val="bg2"/>
                </a:solidFill>
                <a:latin typeface="+mj-lt"/>
              </a:rPr>
              <a:t>Guay</a:t>
            </a:r>
            <a:r>
              <a:rPr lang="en-US" dirty="0" smtClean="0">
                <a:solidFill>
                  <a:schemeClr val="bg2"/>
                </a:solidFill>
                <a:latin typeface="+mj-lt"/>
              </a:rPr>
              <a:t>-Woodford LM. </a:t>
            </a:r>
            <a:r>
              <a:rPr lang="en-US" i="1" dirty="0">
                <a:solidFill>
                  <a:schemeClr val="bg2"/>
                </a:solidFill>
                <a:latin typeface="+mj-lt"/>
              </a:rPr>
              <a:t>Pediatrics</a:t>
            </a:r>
            <a:r>
              <a:rPr lang="en-US" dirty="0">
                <a:solidFill>
                  <a:schemeClr val="bg2"/>
                </a:solidFill>
                <a:latin typeface="+mj-lt"/>
              </a:rPr>
              <a:t> 2014</a:t>
            </a:r>
          </a:p>
          <a:p>
            <a:pPr algn="r"/>
            <a:endParaRPr lang="en-US" i="1" dirty="0">
              <a:solidFill>
                <a:schemeClr val="bg2"/>
              </a:solidFill>
              <a:latin typeface="+mj-lt"/>
            </a:endParaRPr>
          </a:p>
        </p:txBody>
      </p:sp>
      <p:sp>
        <p:nvSpPr>
          <p:cNvPr id="5" name="Slide Number Placeholder 4"/>
          <p:cNvSpPr>
            <a:spLocks noGrp="1"/>
          </p:cNvSpPr>
          <p:nvPr>
            <p:ph type="sldNum" sz="quarter" idx="12"/>
          </p:nvPr>
        </p:nvSpPr>
        <p:spPr/>
        <p:txBody>
          <a:bodyPr/>
          <a:lstStyle/>
          <a:p>
            <a:fld id="{AD40181A-01B0-4CB8-8614-1473649F6741}" type="slidenum">
              <a:rPr lang="en-US" smtClean="0"/>
              <a:t>28</a:t>
            </a:fld>
            <a:endParaRPr lang="en-US" dirty="0"/>
          </a:p>
        </p:txBody>
      </p:sp>
    </p:spTree>
    <p:extLst>
      <p:ext uri="{BB962C8B-B14F-4D97-AF65-F5344CB8AC3E}">
        <p14:creationId xmlns:p14="http://schemas.microsoft.com/office/powerpoint/2010/main" val="98187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take-home points</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29</a:t>
            </a:fld>
            <a:endParaRPr lang="en-US" dirty="0"/>
          </a:p>
        </p:txBody>
      </p:sp>
      <p:sp>
        <p:nvSpPr>
          <p:cNvPr id="5" name="Content Placeholder 2"/>
          <p:cNvSpPr>
            <a:spLocks noGrp="1"/>
          </p:cNvSpPr>
          <p:nvPr>
            <p:ph idx="1"/>
          </p:nvPr>
        </p:nvSpPr>
        <p:spPr/>
        <p:txBody>
          <a:bodyPr>
            <a:normAutofit/>
          </a:bodyPr>
          <a:lstStyle/>
          <a:p>
            <a:r>
              <a:rPr lang="en-US" sz="3600" dirty="0" smtClean="0"/>
              <a:t>ADPKD and ARPKD are different diseases, but mechanisms causing cyst growth are similar - research in one disease may benefit the other</a:t>
            </a:r>
          </a:p>
          <a:p>
            <a:r>
              <a:rPr lang="en-US" sz="3600" dirty="0" smtClean="0"/>
              <a:t>The clinical features and kidney outcomes of ARPKD can be highly variable, and depend on the age at presentation</a:t>
            </a:r>
          </a:p>
        </p:txBody>
      </p:sp>
    </p:spTree>
    <p:extLst>
      <p:ext uri="{BB962C8B-B14F-4D97-AF65-F5344CB8AC3E}">
        <p14:creationId xmlns:p14="http://schemas.microsoft.com/office/powerpoint/2010/main" val="288009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goals for today</a:t>
            </a:r>
            <a:endParaRPr lang="en-US" dirty="0"/>
          </a:p>
        </p:txBody>
      </p:sp>
      <p:sp>
        <p:nvSpPr>
          <p:cNvPr id="3" name="Content Placeholder 2"/>
          <p:cNvSpPr>
            <a:spLocks noGrp="1"/>
          </p:cNvSpPr>
          <p:nvPr>
            <p:ph idx="1"/>
          </p:nvPr>
        </p:nvSpPr>
        <p:spPr/>
        <p:txBody>
          <a:bodyPr>
            <a:normAutofit/>
          </a:bodyPr>
          <a:lstStyle/>
          <a:p>
            <a:r>
              <a:rPr lang="en-US" sz="3600" dirty="0" smtClean="0"/>
              <a:t>To review:</a:t>
            </a:r>
          </a:p>
          <a:p>
            <a:pPr lvl="1"/>
            <a:r>
              <a:rPr lang="en-US" sz="3200" dirty="0" smtClean="0"/>
              <a:t>what the kidneys do</a:t>
            </a:r>
          </a:p>
          <a:p>
            <a:pPr lvl="1"/>
            <a:r>
              <a:rPr lang="en-US" sz="3200" dirty="0"/>
              <a:t>h</a:t>
            </a:r>
            <a:r>
              <a:rPr lang="en-US" sz="3200" dirty="0" smtClean="0"/>
              <a:t>ow kidney cysts form and grow</a:t>
            </a:r>
          </a:p>
          <a:p>
            <a:pPr lvl="1"/>
            <a:r>
              <a:rPr lang="en-US" sz="3200" dirty="0"/>
              <a:t>d</a:t>
            </a:r>
            <a:r>
              <a:rPr lang="en-US" sz="3200" dirty="0" smtClean="0"/>
              <a:t>ifferences and similarities between ARPKD and ADPKD</a:t>
            </a:r>
          </a:p>
          <a:p>
            <a:pPr lvl="1"/>
            <a:r>
              <a:rPr lang="en-US" sz="3200" dirty="0"/>
              <a:t>c</a:t>
            </a:r>
            <a:r>
              <a:rPr lang="en-US" sz="3200" dirty="0" smtClean="0"/>
              <a:t>linical features of ARPKD</a:t>
            </a:r>
          </a:p>
          <a:p>
            <a:pPr lvl="1"/>
            <a:r>
              <a:rPr lang="en-US" sz="3200" dirty="0" smtClean="0"/>
              <a:t>long-term kidney outcomes in ARPKD</a:t>
            </a:r>
            <a:endParaRPr lang="en-US" sz="3600" dirty="0" smtClean="0"/>
          </a:p>
        </p:txBody>
      </p:sp>
      <p:sp>
        <p:nvSpPr>
          <p:cNvPr id="5" name="Slide Number Placeholder 4"/>
          <p:cNvSpPr>
            <a:spLocks noGrp="1"/>
          </p:cNvSpPr>
          <p:nvPr>
            <p:ph type="sldNum" sz="quarter" idx="12"/>
          </p:nvPr>
        </p:nvSpPr>
        <p:spPr/>
        <p:txBody>
          <a:bodyPr/>
          <a:lstStyle/>
          <a:p>
            <a:pPr>
              <a:defRPr/>
            </a:pPr>
            <a:fld id="{AA44F550-1366-4E3D-ABF6-F536D190CA62}" type="slidenum">
              <a:rPr lang="en-US" smtClean="0"/>
              <a:pPr>
                <a:defRPr/>
              </a:pPr>
              <a:t>3</a:t>
            </a:fld>
            <a:endParaRPr lang="en-US"/>
          </a:p>
        </p:txBody>
      </p:sp>
    </p:spTree>
    <p:extLst>
      <p:ext uri="{BB962C8B-B14F-4D97-AF65-F5344CB8AC3E}">
        <p14:creationId xmlns:p14="http://schemas.microsoft.com/office/powerpoint/2010/main" val="7223316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3214736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Reading</a:t>
            </a:r>
            <a:endParaRPr lang="en-US" dirty="0"/>
          </a:p>
        </p:txBody>
      </p:sp>
      <p:sp>
        <p:nvSpPr>
          <p:cNvPr id="5" name="Content Placeholder 4"/>
          <p:cNvSpPr>
            <a:spLocks noGrp="1"/>
          </p:cNvSpPr>
          <p:nvPr>
            <p:ph idx="1"/>
          </p:nvPr>
        </p:nvSpPr>
        <p:spPr/>
        <p:txBody>
          <a:bodyPr>
            <a:normAutofit/>
          </a:bodyPr>
          <a:lstStyle/>
          <a:p>
            <a:r>
              <a:rPr lang="en-US" sz="2000" dirty="0" smtClean="0"/>
              <a:t>Hartung </a:t>
            </a:r>
            <a:r>
              <a:rPr lang="en-US" sz="2000" dirty="0"/>
              <a:t>EA, Guay-Woodford LM. Autosomal Recessive Polycystic Kidney Disease: A </a:t>
            </a:r>
            <a:r>
              <a:rPr lang="en-US" sz="2000" dirty="0" err="1"/>
              <a:t>Hepatorenal</a:t>
            </a:r>
            <a:r>
              <a:rPr lang="en-US" sz="2000" dirty="0"/>
              <a:t> Fibrocystic Disorder With Pleiotropic Effects. </a:t>
            </a:r>
            <a:r>
              <a:rPr lang="en-US" sz="2000" i="1" dirty="0"/>
              <a:t>Pediatrics</a:t>
            </a:r>
            <a:r>
              <a:rPr lang="en-US" sz="2000" dirty="0"/>
              <a:t>. 2014;134(3):</a:t>
            </a:r>
            <a:r>
              <a:rPr lang="en-US" sz="2000" dirty="0" smtClean="0"/>
              <a:t>e833-845</a:t>
            </a:r>
            <a:endParaRPr lang="en-US" sz="2000" dirty="0"/>
          </a:p>
          <a:p>
            <a:r>
              <a:rPr lang="en-US" sz="2000" dirty="0" smtClean="0"/>
              <a:t>Guay-Woodford </a:t>
            </a:r>
            <a:r>
              <a:rPr lang="en-US" sz="2000" dirty="0"/>
              <a:t>LM, </a:t>
            </a:r>
            <a:r>
              <a:rPr lang="en-US" sz="2000" dirty="0" err="1"/>
              <a:t>Bissler</a:t>
            </a:r>
            <a:r>
              <a:rPr lang="en-US" sz="2000" dirty="0"/>
              <a:t> JJ, Braun MC, et al. Consensus Expert Recommendations for the Diagnosis and Management of Autosomal Recessive Polycystic Kidney Disease: Report of an International Conference. </a:t>
            </a:r>
            <a:r>
              <a:rPr lang="en-US" sz="2000" i="1" dirty="0"/>
              <a:t>J </a:t>
            </a:r>
            <a:r>
              <a:rPr lang="en-US" sz="2000" i="1" dirty="0" err="1"/>
              <a:t>Pediatr</a:t>
            </a:r>
            <a:r>
              <a:rPr lang="en-US" sz="2000" dirty="0"/>
              <a:t>. July </a:t>
            </a:r>
            <a:r>
              <a:rPr lang="en-US" sz="2000" dirty="0" smtClean="0"/>
              <a:t>2014</a:t>
            </a:r>
            <a:endParaRPr lang="en-US" sz="2000" dirty="0"/>
          </a:p>
        </p:txBody>
      </p:sp>
      <p:sp>
        <p:nvSpPr>
          <p:cNvPr id="2" name="Slide Number Placeholder 1"/>
          <p:cNvSpPr>
            <a:spLocks noGrp="1"/>
          </p:cNvSpPr>
          <p:nvPr>
            <p:ph type="sldNum" sz="quarter" idx="12"/>
          </p:nvPr>
        </p:nvSpPr>
        <p:spPr/>
        <p:txBody>
          <a:bodyPr/>
          <a:lstStyle/>
          <a:p>
            <a:fld id="{AD40181A-01B0-4CB8-8614-1473649F6741}" type="slidenum">
              <a:rPr lang="en-US" smtClean="0"/>
              <a:t>31</a:t>
            </a:fld>
            <a:endParaRPr lang="en-US" dirty="0"/>
          </a:p>
        </p:txBody>
      </p:sp>
    </p:spTree>
    <p:extLst>
      <p:ext uri="{BB962C8B-B14F-4D97-AF65-F5344CB8AC3E}">
        <p14:creationId xmlns:p14="http://schemas.microsoft.com/office/powerpoint/2010/main" val="32386167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0721" y="291324"/>
            <a:ext cx="10701494" cy="942384"/>
          </a:xfrm>
        </p:spPr>
        <p:txBody>
          <a:bodyPr/>
          <a:lstStyle/>
          <a:p>
            <a:r>
              <a:rPr lang="en-US" dirty="0" smtClean="0"/>
              <a:t>Kidneys 101</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4</a:t>
            </a:fld>
            <a:endParaRPr lang="en-US" dirty="0"/>
          </a:p>
        </p:txBody>
      </p:sp>
      <p:pic>
        <p:nvPicPr>
          <p:cNvPr id="1026" name="Picture 2" descr="Picture of the Human Kidn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096" y="1544750"/>
            <a:ext cx="5933996" cy="4023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 y="6149296"/>
            <a:ext cx="10149840" cy="1200329"/>
          </a:xfrm>
          <a:prstGeom prst="rect">
            <a:avLst/>
          </a:prstGeom>
          <a:noFill/>
        </p:spPr>
        <p:txBody>
          <a:bodyPr wrap="square" rtlCol="0">
            <a:spAutoFit/>
          </a:bodyPr>
          <a:lstStyle/>
          <a:p>
            <a:r>
              <a:rPr lang="en-US" dirty="0">
                <a:hlinkClick r:id="rId3"/>
              </a:rPr>
              <a:t>https://</a:t>
            </a:r>
            <a:r>
              <a:rPr lang="en-US" dirty="0" smtClean="0">
                <a:hlinkClick r:id="rId3"/>
              </a:rPr>
              <a:t>www.webmd.com/kidney-stones/picture-of-the-kidneys#1</a:t>
            </a:r>
            <a:endParaRPr lang="en-US" dirty="0"/>
          </a:p>
          <a:p>
            <a:r>
              <a:rPr lang="en-US" dirty="0">
                <a:hlinkClick r:id="rId4"/>
              </a:rPr>
              <a:t>https://</a:t>
            </a:r>
            <a:r>
              <a:rPr lang="en-US" dirty="0" smtClean="0">
                <a:hlinkClick r:id="rId4"/>
              </a:rPr>
              <a:t>my.clevelandclinic.org/health/diseases/15096-kidney-disease-chronic-kidney-disease</a:t>
            </a:r>
            <a:endParaRPr lang="en-US" dirty="0" smtClean="0"/>
          </a:p>
          <a:p>
            <a:endParaRPr lang="en-US" dirty="0" smtClean="0"/>
          </a:p>
          <a:p>
            <a:r>
              <a:rPr lang="en-US" dirty="0" smtClean="0"/>
              <a:t> </a:t>
            </a:r>
            <a:endParaRPr lang="en-US"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41303" t="277"/>
          <a:stretch/>
        </p:blipFill>
        <p:spPr>
          <a:xfrm>
            <a:off x="7280241" y="1275910"/>
            <a:ext cx="3485162" cy="4366839"/>
          </a:xfrm>
          <a:prstGeom prst="rect">
            <a:avLst/>
          </a:prstGeom>
        </p:spPr>
      </p:pic>
      <p:sp>
        <p:nvSpPr>
          <p:cNvPr id="7" name="TextBox 6"/>
          <p:cNvSpPr txBox="1"/>
          <p:nvPr/>
        </p:nvSpPr>
        <p:spPr>
          <a:xfrm>
            <a:off x="7727422" y="220106"/>
            <a:ext cx="2590800" cy="646331"/>
          </a:xfrm>
          <a:prstGeom prst="rect">
            <a:avLst/>
          </a:prstGeom>
          <a:noFill/>
        </p:spPr>
        <p:txBody>
          <a:bodyPr wrap="square" rtlCol="0">
            <a:spAutoFit/>
          </a:bodyPr>
          <a:lstStyle/>
          <a:p>
            <a:pPr algn="ctr"/>
            <a:r>
              <a:rPr lang="en-US" sz="3600" b="1" dirty="0" smtClean="0">
                <a:solidFill>
                  <a:schemeClr val="bg2"/>
                </a:solidFill>
                <a:latin typeface="+mj-lt"/>
              </a:rPr>
              <a:t>Nephron</a:t>
            </a:r>
            <a:endParaRPr lang="en-US" sz="3600" b="1" dirty="0">
              <a:solidFill>
                <a:schemeClr val="bg2"/>
              </a:solidFill>
              <a:latin typeface="+mj-lt"/>
            </a:endParaRPr>
          </a:p>
        </p:txBody>
      </p:sp>
      <p:sp>
        <p:nvSpPr>
          <p:cNvPr id="10" name="Rectangle 9"/>
          <p:cNvSpPr/>
          <p:nvPr/>
        </p:nvSpPr>
        <p:spPr>
          <a:xfrm>
            <a:off x="7676029" y="1294673"/>
            <a:ext cx="800100" cy="35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97445" y="1696620"/>
            <a:ext cx="1389541" cy="461665"/>
          </a:xfrm>
          <a:prstGeom prst="rect">
            <a:avLst/>
          </a:prstGeom>
          <a:solidFill>
            <a:schemeClr val="tx2"/>
          </a:solidFill>
        </p:spPr>
        <p:txBody>
          <a:bodyPr wrap="square" rtlCol="0">
            <a:spAutoFit/>
          </a:bodyPr>
          <a:lstStyle/>
          <a:p>
            <a:pPr algn="ctr"/>
            <a:r>
              <a:rPr lang="en-US" sz="2400" b="1" dirty="0" smtClean="0">
                <a:solidFill>
                  <a:schemeClr val="bg2"/>
                </a:solidFill>
                <a:latin typeface="+mj-lt"/>
              </a:rPr>
              <a:t>Tubules</a:t>
            </a:r>
            <a:endParaRPr lang="en-US" sz="2400" b="1" dirty="0">
              <a:solidFill>
                <a:schemeClr val="bg2"/>
              </a:solidFill>
              <a:latin typeface="+mj-lt"/>
            </a:endParaRPr>
          </a:p>
        </p:txBody>
      </p:sp>
      <p:sp>
        <p:nvSpPr>
          <p:cNvPr id="11" name="TextBox 10"/>
          <p:cNvSpPr txBox="1"/>
          <p:nvPr/>
        </p:nvSpPr>
        <p:spPr>
          <a:xfrm>
            <a:off x="7463382" y="988367"/>
            <a:ext cx="1929521" cy="461665"/>
          </a:xfrm>
          <a:prstGeom prst="rect">
            <a:avLst/>
          </a:prstGeom>
          <a:solidFill>
            <a:schemeClr val="tx2"/>
          </a:solidFill>
        </p:spPr>
        <p:txBody>
          <a:bodyPr wrap="square" rtlCol="0">
            <a:spAutoFit/>
          </a:bodyPr>
          <a:lstStyle/>
          <a:p>
            <a:pPr algn="ctr"/>
            <a:r>
              <a:rPr lang="en-US" sz="2400" b="1" dirty="0" smtClean="0">
                <a:solidFill>
                  <a:schemeClr val="bg2"/>
                </a:solidFill>
                <a:latin typeface="+mj-lt"/>
              </a:rPr>
              <a:t>Glomerulus</a:t>
            </a:r>
            <a:endParaRPr lang="en-US" sz="2400" b="1" dirty="0">
              <a:solidFill>
                <a:schemeClr val="bg2"/>
              </a:solidFill>
              <a:latin typeface="+mj-lt"/>
            </a:endParaRPr>
          </a:p>
        </p:txBody>
      </p:sp>
      <p:sp>
        <p:nvSpPr>
          <p:cNvPr id="12" name="Flowchart: Merge 11"/>
          <p:cNvSpPr/>
          <p:nvPr/>
        </p:nvSpPr>
        <p:spPr>
          <a:xfrm>
            <a:off x="5002304" y="2330823"/>
            <a:ext cx="412377" cy="591671"/>
          </a:xfrm>
          <a:prstGeom prst="flowChartMerg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2" idx="3"/>
          </p:cNvCxnSpPr>
          <p:nvPr/>
        </p:nvCxnSpPr>
        <p:spPr>
          <a:xfrm>
            <a:off x="5311587" y="2626659"/>
            <a:ext cx="1980420" cy="26894"/>
          </a:xfrm>
          <a:prstGeom prst="line">
            <a:avLst/>
          </a:prstGeom>
          <a:ln w="3810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3361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573" b="13157"/>
          <a:stretch/>
        </p:blipFill>
        <p:spPr>
          <a:xfrm>
            <a:off x="8588189" y="71718"/>
            <a:ext cx="3423306" cy="2542455"/>
          </a:xfrm>
          <a:prstGeom prst="rect">
            <a:avLst/>
          </a:prstGeom>
        </p:spPr>
      </p:pic>
      <p:sp>
        <p:nvSpPr>
          <p:cNvPr id="2" name="Title 1"/>
          <p:cNvSpPr>
            <a:spLocks noGrp="1"/>
          </p:cNvSpPr>
          <p:nvPr>
            <p:ph type="title"/>
          </p:nvPr>
        </p:nvSpPr>
        <p:spPr/>
        <p:txBody>
          <a:bodyPr/>
          <a:lstStyle/>
          <a:p>
            <a:r>
              <a:rPr lang="en-US" dirty="0" smtClean="0"/>
              <a:t>What do the kidneys do?</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Get </a:t>
            </a:r>
            <a:r>
              <a:rPr lang="en-US" dirty="0"/>
              <a:t>rid of </a:t>
            </a:r>
            <a:r>
              <a:rPr lang="en-US" b="1" dirty="0"/>
              <a:t>waste products</a:t>
            </a:r>
            <a:r>
              <a:rPr lang="en-US" dirty="0"/>
              <a:t> from the body</a:t>
            </a:r>
          </a:p>
          <a:p>
            <a:pPr lvl="0"/>
            <a:r>
              <a:rPr lang="en-US" dirty="0" smtClean="0"/>
              <a:t>Control </a:t>
            </a:r>
            <a:r>
              <a:rPr lang="en-US" dirty="0"/>
              <a:t>the body’s </a:t>
            </a:r>
            <a:r>
              <a:rPr lang="en-US" b="1" dirty="0"/>
              <a:t>fluid balance</a:t>
            </a:r>
            <a:endParaRPr lang="en-US" dirty="0"/>
          </a:p>
          <a:p>
            <a:pPr lvl="0"/>
            <a:r>
              <a:rPr lang="en-US" dirty="0" smtClean="0"/>
              <a:t>Regulate </a:t>
            </a:r>
            <a:r>
              <a:rPr lang="en-US" dirty="0"/>
              <a:t>levels of the body’s </a:t>
            </a:r>
            <a:r>
              <a:rPr lang="en-US" b="1" dirty="0"/>
              <a:t>electrolytes</a:t>
            </a:r>
            <a:r>
              <a:rPr lang="en-US" dirty="0"/>
              <a:t> (chemicals such as sodium, potassium, and bicarbonate)</a:t>
            </a:r>
          </a:p>
          <a:p>
            <a:pPr lvl="0"/>
            <a:r>
              <a:rPr lang="en-US" dirty="0" smtClean="0"/>
              <a:t>Regulate </a:t>
            </a:r>
            <a:r>
              <a:rPr lang="en-US" b="1" dirty="0"/>
              <a:t>blood pressure</a:t>
            </a:r>
            <a:endParaRPr lang="en-US" dirty="0"/>
          </a:p>
          <a:p>
            <a:pPr lvl="0"/>
            <a:r>
              <a:rPr lang="en-US" dirty="0" smtClean="0"/>
              <a:t>Make </a:t>
            </a:r>
            <a:r>
              <a:rPr lang="en-US" dirty="0"/>
              <a:t>a hormone called </a:t>
            </a:r>
            <a:r>
              <a:rPr lang="en-US" b="1" dirty="0"/>
              <a:t>erythropoietin (“EPO”)</a:t>
            </a:r>
            <a:r>
              <a:rPr lang="en-US" dirty="0"/>
              <a:t> that tells the body to make red blood cells</a:t>
            </a:r>
          </a:p>
          <a:p>
            <a:r>
              <a:rPr lang="en-US" dirty="0" smtClean="0"/>
              <a:t>Activate </a:t>
            </a:r>
            <a:r>
              <a:rPr lang="en-US" b="1" dirty="0"/>
              <a:t>vitamin D</a:t>
            </a:r>
            <a:r>
              <a:rPr lang="en-US" dirty="0"/>
              <a:t>, which is important for bone health</a:t>
            </a:r>
          </a:p>
        </p:txBody>
      </p:sp>
      <p:sp>
        <p:nvSpPr>
          <p:cNvPr id="4" name="Slide Number Placeholder 3"/>
          <p:cNvSpPr>
            <a:spLocks noGrp="1"/>
          </p:cNvSpPr>
          <p:nvPr>
            <p:ph type="sldNum" sz="quarter" idx="12"/>
          </p:nvPr>
        </p:nvSpPr>
        <p:spPr/>
        <p:txBody>
          <a:bodyPr/>
          <a:lstStyle/>
          <a:p>
            <a:fld id="{AD40181A-01B0-4CB8-8614-1473649F6741}" type="slidenum">
              <a:rPr lang="en-US" smtClean="0"/>
              <a:t>5</a:t>
            </a:fld>
            <a:endParaRPr lang="en-US" dirty="0"/>
          </a:p>
        </p:txBody>
      </p:sp>
    </p:spTree>
    <p:extLst>
      <p:ext uri="{BB962C8B-B14F-4D97-AF65-F5344CB8AC3E}">
        <p14:creationId xmlns:p14="http://schemas.microsoft.com/office/powerpoint/2010/main" val="34679713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chronic kidney disease (CKD)?</a:t>
            </a:r>
            <a:endParaRPr lang="en-US" dirty="0"/>
          </a:p>
        </p:txBody>
      </p:sp>
      <p:sp>
        <p:nvSpPr>
          <p:cNvPr id="3" name="Content Placeholder 2"/>
          <p:cNvSpPr>
            <a:spLocks noGrp="1"/>
          </p:cNvSpPr>
          <p:nvPr>
            <p:ph idx="1"/>
          </p:nvPr>
        </p:nvSpPr>
        <p:spPr>
          <a:xfrm>
            <a:off x="337751" y="1408366"/>
            <a:ext cx="10701494" cy="4496045"/>
          </a:xfrm>
        </p:spPr>
        <p:txBody>
          <a:bodyPr>
            <a:normAutofit/>
          </a:bodyPr>
          <a:lstStyle/>
          <a:p>
            <a:r>
              <a:rPr lang="en-US" dirty="0" smtClean="0"/>
              <a:t>CKD means </a:t>
            </a:r>
            <a:r>
              <a:rPr lang="en-US" dirty="0"/>
              <a:t>that </a:t>
            </a:r>
            <a:r>
              <a:rPr lang="en-US" dirty="0" smtClean="0"/>
              <a:t>the kidneys </a:t>
            </a:r>
            <a:r>
              <a:rPr lang="en-US" dirty="0"/>
              <a:t>are not fully able to perform all their normal </a:t>
            </a:r>
            <a:r>
              <a:rPr lang="en-US" dirty="0" smtClean="0"/>
              <a:t>functions</a:t>
            </a:r>
          </a:p>
          <a:p>
            <a:r>
              <a:rPr lang="en-US" dirty="0" smtClean="0"/>
              <a:t>CKD can </a:t>
            </a:r>
            <a:r>
              <a:rPr lang="en-US" dirty="0"/>
              <a:t>be caused by many different diseases, including </a:t>
            </a:r>
            <a:r>
              <a:rPr lang="en-US" dirty="0" smtClean="0"/>
              <a:t>ARPKD</a:t>
            </a:r>
          </a:p>
          <a:p>
            <a:r>
              <a:rPr lang="en-US" dirty="0" smtClean="0"/>
              <a:t>Kidney function is measured using </a:t>
            </a:r>
            <a:r>
              <a:rPr lang="en-US" b="1" dirty="0"/>
              <a:t>glomerular filtration rate (</a:t>
            </a:r>
            <a:r>
              <a:rPr lang="en-US" b="1" dirty="0" smtClean="0"/>
              <a:t>GFR)</a:t>
            </a:r>
            <a:endParaRPr lang="en-US" dirty="0" smtClean="0"/>
          </a:p>
          <a:p>
            <a:pPr lvl="1"/>
            <a:r>
              <a:rPr lang="en-US" dirty="0" smtClean="0"/>
              <a:t>calculated based on blood creatinine (± cystatin C) levels</a:t>
            </a:r>
          </a:p>
          <a:p>
            <a:pPr lvl="1"/>
            <a:r>
              <a:rPr lang="en-US" dirty="0" smtClean="0"/>
              <a:t>Can be thought of as “percent” kidney function (is actually measured in mL/min/1.73m</a:t>
            </a:r>
            <a:r>
              <a:rPr lang="en-US" baseline="30000" dirty="0" smtClean="0"/>
              <a:t>2</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6</a:t>
            </a:fld>
            <a:endParaRPr lang="en-US" dirty="0"/>
          </a:p>
        </p:txBody>
      </p:sp>
    </p:spTree>
    <p:extLst>
      <p:ext uri="{BB962C8B-B14F-4D97-AF65-F5344CB8AC3E}">
        <p14:creationId xmlns:p14="http://schemas.microsoft.com/office/powerpoint/2010/main" val="27128988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CKD Stages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33939594"/>
              </p:ext>
            </p:extLst>
          </p:nvPr>
        </p:nvGraphicFramePr>
        <p:xfrm>
          <a:off x="337909" y="1219200"/>
          <a:ext cx="10701336" cy="4450080"/>
        </p:xfrm>
        <a:graphic>
          <a:graphicData uri="http://schemas.openxmlformats.org/drawingml/2006/table">
            <a:tbl>
              <a:tblPr firstRow="1" bandRow="1">
                <a:tableStyleId>{5C22544A-7EE6-4342-B048-85BDC9FD1C3A}</a:tableStyleId>
              </a:tblPr>
              <a:tblGrid>
                <a:gridCol w="3567112">
                  <a:extLst>
                    <a:ext uri="{9D8B030D-6E8A-4147-A177-3AD203B41FA5}">
                      <a16:colId xmlns="" xmlns:a16="http://schemas.microsoft.com/office/drawing/2014/main" val="232744743"/>
                    </a:ext>
                  </a:extLst>
                </a:gridCol>
                <a:gridCol w="3567112">
                  <a:extLst>
                    <a:ext uri="{9D8B030D-6E8A-4147-A177-3AD203B41FA5}">
                      <a16:colId xmlns="" xmlns:a16="http://schemas.microsoft.com/office/drawing/2014/main" val="3489457839"/>
                    </a:ext>
                  </a:extLst>
                </a:gridCol>
                <a:gridCol w="3567112">
                  <a:extLst>
                    <a:ext uri="{9D8B030D-6E8A-4147-A177-3AD203B41FA5}">
                      <a16:colId xmlns="" xmlns:a16="http://schemas.microsoft.com/office/drawing/2014/main" val="2040755506"/>
                    </a:ext>
                  </a:extLst>
                </a:gridCol>
              </a:tblGrid>
              <a:tr h="370840">
                <a:tc>
                  <a:txBody>
                    <a:bodyPr/>
                    <a:lstStyle/>
                    <a:p>
                      <a:pPr algn="ctr"/>
                      <a:r>
                        <a:rPr lang="en-US" sz="3200" dirty="0" smtClean="0">
                          <a:latin typeface="+mj-lt"/>
                        </a:rPr>
                        <a:t>CKD Stage</a:t>
                      </a:r>
                      <a:endParaRPr lang="en-US" sz="3200" dirty="0">
                        <a:latin typeface="+mj-lt"/>
                      </a:endParaRPr>
                    </a:p>
                  </a:txBody>
                  <a:tcPr/>
                </a:tc>
                <a:tc>
                  <a:txBody>
                    <a:bodyPr/>
                    <a:lstStyle/>
                    <a:p>
                      <a:pPr algn="ctr"/>
                      <a:r>
                        <a:rPr lang="en-US" sz="3200" dirty="0" smtClean="0">
                          <a:latin typeface="+mj-lt"/>
                        </a:rPr>
                        <a:t>Description</a:t>
                      </a:r>
                      <a:endParaRPr lang="en-US" sz="3200" dirty="0">
                        <a:latin typeface="+mj-lt"/>
                      </a:endParaRPr>
                    </a:p>
                  </a:txBody>
                  <a:tcPr/>
                </a:tc>
                <a:tc>
                  <a:txBody>
                    <a:bodyPr/>
                    <a:lstStyle/>
                    <a:p>
                      <a:pPr algn="ctr"/>
                      <a:r>
                        <a:rPr lang="en-US" sz="3200" dirty="0" smtClean="0">
                          <a:latin typeface="+mj-lt"/>
                        </a:rPr>
                        <a:t>GFR</a:t>
                      </a:r>
                      <a:endParaRPr lang="en-US" sz="3200" dirty="0">
                        <a:latin typeface="+mj-lt"/>
                      </a:endParaRPr>
                    </a:p>
                  </a:txBody>
                  <a:tcPr/>
                </a:tc>
                <a:extLst>
                  <a:ext uri="{0D108BD9-81ED-4DB2-BD59-A6C34878D82A}">
                    <a16:rowId xmlns="" xmlns:a16="http://schemas.microsoft.com/office/drawing/2014/main" val="768944153"/>
                  </a:ext>
                </a:extLst>
              </a:tr>
              <a:tr h="370840">
                <a:tc>
                  <a:txBody>
                    <a:bodyPr/>
                    <a:lstStyle/>
                    <a:p>
                      <a:pPr algn="ctr"/>
                      <a:r>
                        <a:rPr lang="en-US" sz="3200" dirty="0" smtClean="0">
                          <a:solidFill>
                            <a:schemeClr val="accent1">
                              <a:lumMod val="50000"/>
                            </a:schemeClr>
                          </a:solidFill>
                          <a:latin typeface="+mj-lt"/>
                        </a:rPr>
                        <a:t>1</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Mild, normal GFR</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≥90</a:t>
                      </a:r>
                      <a:endParaRPr lang="en-US" sz="3200" dirty="0">
                        <a:solidFill>
                          <a:schemeClr val="accent1">
                            <a:lumMod val="50000"/>
                          </a:schemeClr>
                        </a:solidFill>
                        <a:latin typeface="+mj-lt"/>
                      </a:endParaRPr>
                    </a:p>
                  </a:txBody>
                  <a:tcPr/>
                </a:tc>
                <a:extLst>
                  <a:ext uri="{0D108BD9-81ED-4DB2-BD59-A6C34878D82A}">
                    <a16:rowId xmlns="" xmlns:a16="http://schemas.microsoft.com/office/drawing/2014/main" val="1761640412"/>
                  </a:ext>
                </a:extLst>
              </a:tr>
              <a:tr h="370840">
                <a:tc>
                  <a:txBody>
                    <a:bodyPr/>
                    <a:lstStyle/>
                    <a:p>
                      <a:pPr algn="ctr"/>
                      <a:r>
                        <a:rPr lang="en-US" sz="3200" dirty="0" smtClean="0">
                          <a:solidFill>
                            <a:schemeClr val="accent1">
                              <a:lumMod val="50000"/>
                            </a:schemeClr>
                          </a:solidFill>
                          <a:latin typeface="+mj-lt"/>
                        </a:rPr>
                        <a:t>2</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Mild</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60-89</a:t>
                      </a:r>
                      <a:endParaRPr lang="en-US" sz="3200" dirty="0">
                        <a:solidFill>
                          <a:schemeClr val="accent1">
                            <a:lumMod val="50000"/>
                          </a:schemeClr>
                        </a:solidFill>
                        <a:latin typeface="+mj-lt"/>
                      </a:endParaRPr>
                    </a:p>
                  </a:txBody>
                  <a:tcPr/>
                </a:tc>
                <a:extLst>
                  <a:ext uri="{0D108BD9-81ED-4DB2-BD59-A6C34878D82A}">
                    <a16:rowId xmlns="" xmlns:a16="http://schemas.microsoft.com/office/drawing/2014/main" val="1413092181"/>
                  </a:ext>
                </a:extLst>
              </a:tr>
              <a:tr h="370840">
                <a:tc>
                  <a:txBody>
                    <a:bodyPr/>
                    <a:lstStyle/>
                    <a:p>
                      <a:pPr algn="ctr"/>
                      <a:r>
                        <a:rPr lang="en-US" sz="3200" dirty="0" smtClean="0">
                          <a:solidFill>
                            <a:schemeClr val="accent1">
                              <a:lumMod val="50000"/>
                            </a:schemeClr>
                          </a:solidFill>
                          <a:latin typeface="+mj-lt"/>
                        </a:rPr>
                        <a:t>3</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Moderate</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30-59</a:t>
                      </a:r>
                      <a:endParaRPr lang="en-US" sz="3200" dirty="0">
                        <a:solidFill>
                          <a:schemeClr val="accent1">
                            <a:lumMod val="50000"/>
                          </a:schemeClr>
                        </a:solidFill>
                        <a:latin typeface="+mj-lt"/>
                      </a:endParaRPr>
                    </a:p>
                  </a:txBody>
                  <a:tcPr/>
                </a:tc>
                <a:extLst>
                  <a:ext uri="{0D108BD9-81ED-4DB2-BD59-A6C34878D82A}">
                    <a16:rowId xmlns="" xmlns:a16="http://schemas.microsoft.com/office/drawing/2014/main" val="704122705"/>
                  </a:ext>
                </a:extLst>
              </a:tr>
              <a:tr h="370840">
                <a:tc>
                  <a:txBody>
                    <a:bodyPr/>
                    <a:lstStyle/>
                    <a:p>
                      <a:pPr algn="ctr"/>
                      <a:r>
                        <a:rPr lang="en-US" sz="3200" dirty="0" smtClean="0">
                          <a:solidFill>
                            <a:schemeClr val="accent1">
                              <a:lumMod val="50000"/>
                            </a:schemeClr>
                          </a:solidFill>
                          <a:latin typeface="+mj-lt"/>
                        </a:rPr>
                        <a:t>4</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Severe</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15-29</a:t>
                      </a:r>
                      <a:endParaRPr lang="en-US" sz="3200" dirty="0">
                        <a:solidFill>
                          <a:schemeClr val="accent1">
                            <a:lumMod val="50000"/>
                          </a:schemeClr>
                        </a:solidFill>
                        <a:latin typeface="+mj-lt"/>
                      </a:endParaRPr>
                    </a:p>
                  </a:txBody>
                  <a:tcPr/>
                </a:tc>
                <a:extLst>
                  <a:ext uri="{0D108BD9-81ED-4DB2-BD59-A6C34878D82A}">
                    <a16:rowId xmlns="" xmlns:a16="http://schemas.microsoft.com/office/drawing/2014/main" val="1432192303"/>
                  </a:ext>
                </a:extLst>
              </a:tr>
              <a:tr h="370840">
                <a:tc>
                  <a:txBody>
                    <a:bodyPr/>
                    <a:lstStyle/>
                    <a:p>
                      <a:pPr algn="ctr"/>
                      <a:r>
                        <a:rPr lang="en-US" sz="3200" dirty="0" smtClean="0">
                          <a:solidFill>
                            <a:schemeClr val="accent1">
                              <a:lumMod val="50000"/>
                            </a:schemeClr>
                          </a:solidFill>
                          <a:latin typeface="+mj-lt"/>
                        </a:rPr>
                        <a:t>5</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Severe (end-stage kidney disease, ESRD/</a:t>
                      </a:r>
                      <a:r>
                        <a:rPr lang="en-US" sz="3200" baseline="0" dirty="0" smtClean="0">
                          <a:solidFill>
                            <a:schemeClr val="accent1">
                              <a:lumMod val="50000"/>
                            </a:schemeClr>
                          </a:solidFill>
                          <a:latin typeface="+mj-lt"/>
                        </a:rPr>
                        <a:t>ESKD</a:t>
                      </a:r>
                      <a:r>
                        <a:rPr lang="en-US" sz="3200" dirty="0" smtClean="0">
                          <a:solidFill>
                            <a:schemeClr val="accent1">
                              <a:lumMod val="50000"/>
                            </a:schemeClr>
                          </a:solidFill>
                          <a:latin typeface="+mj-lt"/>
                        </a:rPr>
                        <a:t>)</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&lt;15</a:t>
                      </a:r>
                      <a:endParaRPr lang="en-US" sz="3200" dirty="0">
                        <a:solidFill>
                          <a:schemeClr val="accent1">
                            <a:lumMod val="50000"/>
                          </a:schemeClr>
                        </a:solidFill>
                        <a:latin typeface="+mj-lt"/>
                      </a:endParaRPr>
                    </a:p>
                  </a:txBody>
                  <a:tcPr/>
                </a:tc>
                <a:extLst>
                  <a:ext uri="{0D108BD9-81ED-4DB2-BD59-A6C34878D82A}">
                    <a16:rowId xmlns="" xmlns:a16="http://schemas.microsoft.com/office/drawing/2014/main" val="478092893"/>
                  </a:ext>
                </a:extLst>
              </a:tr>
            </a:tbl>
          </a:graphicData>
        </a:graphic>
      </p:graphicFrame>
      <p:sp>
        <p:nvSpPr>
          <p:cNvPr id="4" name="Slide Number Placeholder 3"/>
          <p:cNvSpPr>
            <a:spLocks noGrp="1"/>
          </p:cNvSpPr>
          <p:nvPr>
            <p:ph type="sldNum" sz="quarter" idx="12"/>
          </p:nvPr>
        </p:nvSpPr>
        <p:spPr/>
        <p:txBody>
          <a:bodyPr/>
          <a:lstStyle/>
          <a:p>
            <a:fld id="{AD40181A-01B0-4CB8-8614-1473649F6741}" type="slidenum">
              <a:rPr lang="en-US" smtClean="0"/>
              <a:t>7</a:t>
            </a:fld>
            <a:endParaRPr lang="en-US" dirty="0"/>
          </a:p>
        </p:txBody>
      </p:sp>
    </p:spTree>
    <p:extLst>
      <p:ext uri="{BB962C8B-B14F-4D97-AF65-F5344CB8AC3E}">
        <p14:creationId xmlns:p14="http://schemas.microsoft.com/office/powerpoint/2010/main" val="17813148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cyst?</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pPr/>
              <a:t>8</a:t>
            </a:fld>
            <a:endParaRPr lang="en-US" dirty="0"/>
          </a:p>
        </p:txBody>
      </p:sp>
      <p:sp>
        <p:nvSpPr>
          <p:cNvPr id="9" name="Content Placeholder 2"/>
          <p:cNvSpPr txBox="1">
            <a:spLocks/>
          </p:cNvSpPr>
          <p:nvPr/>
        </p:nvSpPr>
        <p:spPr>
          <a:xfrm>
            <a:off x="337751" y="1486744"/>
            <a:ext cx="7425684" cy="41232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fluid-filled structure </a:t>
            </a:r>
            <a:r>
              <a:rPr lang="en-US" dirty="0" smtClean="0"/>
              <a:t>– like a water balloon</a:t>
            </a:r>
          </a:p>
          <a:p>
            <a:r>
              <a:rPr lang="en-US" dirty="0" smtClean="0"/>
              <a:t>Why do cysts form and grow?</a:t>
            </a:r>
          </a:p>
          <a:p>
            <a:pPr lvl="1"/>
            <a:r>
              <a:rPr lang="en-US" dirty="0" smtClean="0"/>
              <a:t>The cells lining the “walls” of the cyst multiply and grow</a:t>
            </a:r>
          </a:p>
          <a:p>
            <a:pPr lvl="1"/>
            <a:r>
              <a:rPr lang="en-US" dirty="0" smtClean="0"/>
              <a:t>More fluid fills the cysts</a:t>
            </a:r>
            <a:endParaRPr lang="en-US" dirty="0"/>
          </a:p>
        </p:txBody>
      </p:sp>
      <p:pic>
        <p:nvPicPr>
          <p:cNvPr id="11" name="Content Placeholder 4"/>
          <p:cNvPicPr>
            <a:picLocks noChangeAspect="1"/>
          </p:cNvPicPr>
          <p:nvPr/>
        </p:nvPicPr>
        <p:blipFill rotWithShape="1">
          <a:blip r:embed="rId2">
            <a:extLst>
              <a:ext uri="{28A0092B-C50C-407E-A947-70E740481C1C}">
                <a14:useLocalDpi xmlns:a14="http://schemas.microsoft.com/office/drawing/2010/main" val="0"/>
              </a:ext>
            </a:extLst>
          </a:blip>
          <a:srcRect t="14969" b="20897"/>
          <a:stretch/>
        </p:blipFill>
        <p:spPr>
          <a:xfrm>
            <a:off x="8370612" y="1413359"/>
            <a:ext cx="3588306" cy="3065929"/>
          </a:xfrm>
          <a:prstGeom prst="rect">
            <a:avLst/>
          </a:prstGeom>
        </p:spPr>
      </p:pic>
    </p:spTree>
    <p:extLst>
      <p:ext uri="{BB962C8B-B14F-4D97-AF65-F5344CB8AC3E}">
        <p14:creationId xmlns:p14="http://schemas.microsoft.com/office/powerpoint/2010/main" val="2568189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ADPKD vs. </a:t>
            </a:r>
            <a:r>
              <a:rPr lang="en-US" dirty="0" err="1" smtClean="0"/>
              <a:t>arpkd</a:t>
            </a:r>
            <a:endParaRPr lang="en-US" dirty="0"/>
          </a:p>
        </p:txBody>
      </p:sp>
      <p:sp>
        <p:nvSpPr>
          <p:cNvPr id="4" name="Slide Number Placeholder 3"/>
          <p:cNvSpPr>
            <a:spLocks noGrp="1"/>
          </p:cNvSpPr>
          <p:nvPr>
            <p:ph type="sldNum" sz="quarter" idx="4294967295"/>
          </p:nvPr>
        </p:nvSpPr>
        <p:spPr>
          <a:xfrm>
            <a:off x="11777663" y="6249988"/>
            <a:ext cx="414337" cy="365125"/>
          </a:xfrm>
        </p:spPr>
        <p:txBody>
          <a:bodyPr/>
          <a:lstStyle/>
          <a:p>
            <a:fld id="{AD40181A-01B0-4CB8-8614-1473649F6741}" type="slidenum">
              <a:rPr lang="en-US" smtClean="0"/>
              <a:t>9</a:t>
            </a:fld>
            <a:endParaRPr lang="en-US" dirty="0"/>
          </a:p>
        </p:txBody>
      </p:sp>
    </p:spTree>
    <p:extLst>
      <p:ext uri="{BB962C8B-B14F-4D97-AF65-F5344CB8AC3E}">
        <p14:creationId xmlns:p14="http://schemas.microsoft.com/office/powerpoint/2010/main" val="39102441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HOP Pattern Theme">
  <a:themeElements>
    <a:clrScheme name="CHOP Custom">
      <a:dk1>
        <a:srgbClr val="D11960"/>
      </a:dk1>
      <a:lt1>
        <a:srgbClr val="FFFFFE"/>
      </a:lt1>
      <a:dk2>
        <a:srgbClr val="FFFFFE"/>
      </a:dk2>
      <a:lt2>
        <a:srgbClr val="584B3D"/>
      </a:lt2>
      <a:accent1>
        <a:srgbClr val="3E9CC9"/>
      </a:accent1>
      <a:accent2>
        <a:srgbClr val="D11960"/>
      </a:accent2>
      <a:accent3>
        <a:srgbClr val="5C8D29"/>
      </a:accent3>
      <a:accent4>
        <a:srgbClr val="97C5DF"/>
      </a:accent4>
      <a:accent5>
        <a:srgbClr val="E5849B"/>
      </a:accent5>
      <a:accent6>
        <a:srgbClr val="9FBE7E"/>
      </a:accent6>
      <a:hlink>
        <a:srgbClr val="0000FF"/>
      </a:hlink>
      <a:folHlink>
        <a:srgbClr val="800080"/>
      </a:folHlink>
    </a:clrScheme>
    <a:fontScheme name="Custom 1">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idescreen PPT Template - Version 1.potx [Read-Only]" id="{884E932F-BBF6-4B5B-AC21-B77B75F30F25}" vid="{A2198856-E605-4670-8B55-6774EF9BC314}"/>
    </a:ext>
  </a:extLst>
</a:theme>
</file>

<file path=ppt/theme/theme2.xml><?xml version="1.0" encoding="utf-8"?>
<a:theme xmlns:a="http://schemas.openxmlformats.org/drawingml/2006/main" name="CHOP Buerger Building">
  <a:themeElements>
    <a:clrScheme name="CHOP Custom">
      <a:dk1>
        <a:srgbClr val="D11960"/>
      </a:dk1>
      <a:lt1>
        <a:srgbClr val="FFFFFE"/>
      </a:lt1>
      <a:dk2>
        <a:srgbClr val="FFFFFE"/>
      </a:dk2>
      <a:lt2>
        <a:srgbClr val="584B3D"/>
      </a:lt2>
      <a:accent1>
        <a:srgbClr val="3E9CC9"/>
      </a:accent1>
      <a:accent2>
        <a:srgbClr val="D11960"/>
      </a:accent2>
      <a:accent3>
        <a:srgbClr val="5C8D29"/>
      </a:accent3>
      <a:accent4>
        <a:srgbClr val="97C5DF"/>
      </a:accent4>
      <a:accent5>
        <a:srgbClr val="E5849B"/>
      </a:accent5>
      <a:accent6>
        <a:srgbClr val="9FBE7E"/>
      </a:accent6>
      <a:hlink>
        <a:srgbClr val="0000FF"/>
      </a:hlink>
      <a:folHlink>
        <a:srgbClr val="800080"/>
      </a:folHlink>
    </a:clrScheme>
    <a:fontScheme name="Custom 1">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idescreen PPT Template - Version 1.potx [Read-Only]" id="{884E932F-BBF6-4B5B-AC21-B77B75F30F25}" vid="{A9B1E0AA-11FC-4C58-90D9-82E50AA1D2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3D347118B88A4EA8E9A5FEBC94FD86" ma:contentTypeVersion="8" ma:contentTypeDescription="Create a new document." ma:contentTypeScope="" ma:versionID="e54af44cc39137a71e496aa5089235ef">
  <xsd:schema xmlns:xsd="http://www.w3.org/2001/XMLSchema" xmlns:xs="http://www.w3.org/2001/XMLSchema" xmlns:p="http://schemas.microsoft.com/office/2006/metadata/properties" xmlns:ns2="fcde5e04-944e-4dfc-be86-0a9ace870ff9" xmlns:ns3="e96402cb-0a6e-49e7-8465-cfae72b5129c" xmlns:ns4="34d7e926-6bad-4161-b251-cfc43f69ae87" xmlns:ns5="http://schemas.microsoft.com/sharepoint/v4" targetNamespace="http://schemas.microsoft.com/office/2006/metadata/properties" ma:root="true" ma:fieldsID="4dfd49e6986a0fb6e4e84e6606b80ac7" ns2:_="" ns3:_="" ns4:_="" ns5:_="">
    <xsd:import namespace="fcde5e04-944e-4dfc-be86-0a9ace870ff9"/>
    <xsd:import namespace="e96402cb-0a6e-49e7-8465-cfae72b5129c"/>
    <xsd:import namespace="34d7e926-6bad-4161-b251-cfc43f69ae87"/>
    <xsd:import namespace="http://schemas.microsoft.com/sharepoint/v4"/>
    <xsd:element name="properties">
      <xsd:complexType>
        <xsd:sequence>
          <xsd:element name="documentManagement">
            <xsd:complexType>
              <xsd:all>
                <xsd:element ref="ns2:TaxKeywordTaxHTField" minOccurs="0"/>
                <xsd:element ref="ns3:o54b1e4c7e8f4e00a12ce46439e0e974" minOccurs="0"/>
                <xsd:element ref="ns3:h6a4a4262ab844b18de92e197378cee0" minOccurs="0"/>
                <xsd:element ref="ns4:Category"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de5e04-944e-4dfc-be86-0a9ace870ff9"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96f6f6b-f55a-454e-8dbb-24a06af113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6402cb-0a6e-49e7-8465-cfae72b5129c" elementFormDefault="qualified">
    <xsd:import namespace="http://schemas.microsoft.com/office/2006/documentManagement/types"/>
    <xsd:import namespace="http://schemas.microsoft.com/office/infopath/2007/PartnerControls"/>
    <xsd:element name="o54b1e4c7e8f4e00a12ce46439e0e974" ma:index="11" nillable="true" ma:taxonomy="true" ma:internalName="o54b1e4c7e8f4e00a12ce46439e0e974" ma:taxonomyFieldName="KnowledgeBaseMetadata" ma:displayName="Knowledge Base Tags" ma:fieldId="{854b1e4c-7e8f-4e00-a12c-e46439e0e974}" ma:taxonomyMulti="true" ma:sspId="096f6f6b-f55a-454e-8dbb-24a06af11355" ma:termSetId="0fa4fcc5-20ed-47ab-b5c6-c9c312be74d0" ma:anchorId="00000000-0000-0000-0000-000000000000" ma:open="false" ma:isKeyword="false">
      <xsd:complexType>
        <xsd:sequence>
          <xsd:element ref="pc:Terms" minOccurs="0" maxOccurs="1"/>
        </xsd:sequence>
      </xsd:complexType>
    </xsd:element>
    <xsd:element name="h6a4a4262ab844b18de92e197378cee0" ma:index="13" nillable="true" ma:taxonomy="true" ma:internalName="h6a4a4262ab844b18de92e197378cee0" ma:taxonomyFieldName="KBPoliciesAndProcedures" ma:displayName="Knowledge Base Policies and Procedures" ma:fieldId="{16a4a426-2ab8-44b1-8de9-2e197378cee0}" ma:taxonomyMulti="true" ma:sspId="096f6f6b-f55a-454e-8dbb-24a06af11355" ma:termSetId="bf388315-c5fb-4b9c-b70e-1e19d0e0d3b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d7e926-6bad-4161-b251-cfc43f69ae87" elementFormDefault="qualified">
    <xsd:import namespace="http://schemas.microsoft.com/office/2006/documentManagement/types"/>
    <xsd:import namespace="http://schemas.microsoft.com/office/infopath/2007/PartnerControls"/>
    <xsd:element name="Category" ma:index="14" nillable="true" ma:displayName="Category" ma:format="Dropdown" ma:internalName="Category">
      <xsd:simpleType>
        <xsd:restriction base="dms:Choice">
          <xsd:enumeration value="Guidelines"/>
          <xsd:enumeration value="Templates"/>
          <xsd:enumeration value="AAG"/>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34d7e926-6bad-4161-b251-cfc43f69ae87">Templates</Category>
    <o54b1e4c7e8f4e00a12ce46439e0e974 xmlns="e96402cb-0a6e-49e7-8465-cfae72b5129c">
      <Terms xmlns="http://schemas.microsoft.com/office/infopath/2007/PartnerControls"/>
    </o54b1e4c7e8f4e00a12ce46439e0e974>
    <IconOverlay xmlns="http://schemas.microsoft.com/sharepoint/v4" xsi:nil="true"/>
    <h6a4a4262ab844b18de92e197378cee0 xmlns="e96402cb-0a6e-49e7-8465-cfae72b5129c">
      <Terms xmlns="http://schemas.microsoft.com/office/infopath/2007/PartnerControls"/>
    </h6a4a4262ab844b18de92e197378cee0>
    <TaxKeywordTaxHTField xmlns="fcde5e04-944e-4dfc-be86-0a9ace870ff9">
      <Terms xmlns="http://schemas.microsoft.com/office/infopath/2007/PartnerControls"/>
    </TaxKeywordTaxHTField>
  </documentManagement>
</p:properties>
</file>

<file path=customXml/itemProps1.xml><?xml version="1.0" encoding="utf-8"?>
<ds:datastoreItem xmlns:ds="http://schemas.openxmlformats.org/officeDocument/2006/customXml" ds:itemID="{52D09F17-B31A-48EE-8DBD-2EB9B338350D}">
  <ds:schemaRefs>
    <ds:schemaRef ds:uri="http://schemas.microsoft.com/sharepoint/v3/contenttype/forms"/>
  </ds:schemaRefs>
</ds:datastoreItem>
</file>

<file path=customXml/itemProps2.xml><?xml version="1.0" encoding="utf-8"?>
<ds:datastoreItem xmlns:ds="http://schemas.openxmlformats.org/officeDocument/2006/customXml" ds:itemID="{4E17065F-3F76-4343-8C62-7133D799A2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de5e04-944e-4dfc-be86-0a9ace870ff9"/>
    <ds:schemaRef ds:uri="e96402cb-0a6e-49e7-8465-cfae72b5129c"/>
    <ds:schemaRef ds:uri="34d7e926-6bad-4161-b251-cfc43f69ae8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202ED1-E02C-4A25-B078-953335FFA94A}">
  <ds:schemaRefs>
    <ds:schemaRef ds:uri="http://schemas.microsoft.com/office/2006/documentManagement/types"/>
    <ds:schemaRef ds:uri="http://schemas.microsoft.com/sharepoint/v4"/>
    <ds:schemaRef ds:uri="http://schemas.openxmlformats.org/package/2006/metadata/core-properties"/>
    <ds:schemaRef ds:uri="http://www.w3.org/XML/1998/namespace"/>
    <ds:schemaRef ds:uri="http://purl.org/dc/dcmitype/"/>
    <ds:schemaRef ds:uri="http://schemas.microsoft.com/office/infopath/2007/PartnerControls"/>
    <ds:schemaRef ds:uri="http://purl.org/dc/elements/1.1/"/>
    <ds:schemaRef ds:uri="http://purl.org/dc/terms/"/>
    <ds:schemaRef ds:uri="fcde5e04-944e-4dfc-be86-0a9ace870ff9"/>
    <ds:schemaRef ds:uri="34d7e926-6bad-4161-b251-cfc43f69ae87"/>
    <ds:schemaRef ds:uri="e96402cb-0a6e-49e7-8465-cfae72b5129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Widescreen PPT Template - Version 1</Template>
  <TotalTime>2126</TotalTime>
  <Words>1685</Words>
  <Application>Microsoft Macintosh PowerPoint</Application>
  <PresentationFormat>Custom</PresentationFormat>
  <Paragraphs>241</Paragraphs>
  <Slides>31</Slides>
  <Notes>2</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CHOP Pattern Theme</vt:lpstr>
      <vt:lpstr>CHOP Buerger Building</vt:lpstr>
      <vt:lpstr>ARPKD: in the kidney</vt:lpstr>
      <vt:lpstr>Background &amp; Disclosures</vt:lpstr>
      <vt:lpstr>My goals for today</vt:lpstr>
      <vt:lpstr>Kidneys 101</vt:lpstr>
      <vt:lpstr>What do the kidneys do?</vt:lpstr>
      <vt:lpstr>What is chronic kidney disease (CKD)?</vt:lpstr>
      <vt:lpstr>CKD Stages</vt:lpstr>
      <vt:lpstr>What is a cyst?</vt:lpstr>
      <vt:lpstr>ADPKD vs. arpkd</vt:lpstr>
      <vt:lpstr>ADPKD vs. ARPKD: inheritance</vt:lpstr>
      <vt:lpstr>Kidney cysts: ADPKD vs. ARPKD</vt:lpstr>
      <vt:lpstr>Ultrasound: ADPKD vs. ARPKD</vt:lpstr>
      <vt:lpstr>How do kidney cysts form?</vt:lpstr>
      <vt:lpstr>how do Cysts form and grow?</vt:lpstr>
      <vt:lpstr>ADPKD vs. ARPKD</vt:lpstr>
      <vt:lpstr>ADPKD vs. ARPKD</vt:lpstr>
      <vt:lpstr>ARPKD: clinical features</vt:lpstr>
      <vt:lpstr>Autosomal recessive polycystic kidney disease (ARPKD)</vt:lpstr>
      <vt:lpstr>Genetics of ARPKD</vt:lpstr>
      <vt:lpstr>ARPKD: Clinical features</vt:lpstr>
      <vt:lpstr>Newborns with ARPKD</vt:lpstr>
      <vt:lpstr>Newborns with ARPKD</vt:lpstr>
      <vt:lpstr>ARPKD: Other clinical features</vt:lpstr>
      <vt:lpstr>ARPKD: other clinical features</vt:lpstr>
      <vt:lpstr>ARPKD: kidney outcomes</vt:lpstr>
      <vt:lpstr>ARPKD: End stage kidney disease</vt:lpstr>
      <vt:lpstr>ARPKD: other kidney manifestations</vt:lpstr>
      <vt:lpstr>ARPKD: other kidney manifestations</vt:lpstr>
      <vt:lpstr>Key take-home points</vt:lpstr>
      <vt:lpstr>Questions?</vt:lpstr>
      <vt:lpstr>Additional Reading</vt:lpstr>
    </vt:vector>
  </TitlesOfParts>
  <Company>The Children's Hospital of Philadelphia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Imaging of the kidneys and urinary tract</dc:title>
  <dc:creator>Hartung, Erum A</dc:creator>
  <cp:keywords/>
  <cp:lastModifiedBy>Colleen Zak</cp:lastModifiedBy>
  <cp:revision>142</cp:revision>
  <dcterms:created xsi:type="dcterms:W3CDTF">2017-02-22T19:35:29Z</dcterms:created>
  <dcterms:modified xsi:type="dcterms:W3CDTF">2018-12-10T09:27:40Z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0x010100DF3D347118B88A4EA8E9A5FEBC94FD86</vt:lpwstr>
  </property>
  <property fmtid="{D5CDD505-2E9C-101B-9397-08002B2CF9AE}" pid="4" name="KBPoliciesAndProcedures">
    <vt:lpwstr/>
  </property>
  <property fmtid="{D5CDD505-2E9C-101B-9397-08002B2CF9AE}" pid="5" name="KnowledgeBaseMetadata">
    <vt:lpwstr/>
  </property>
  <property fmtid="{D5CDD505-2E9C-101B-9397-08002B2CF9AE}" pid="6" name="TaxCatchAll">
    <vt:lpwstr/>
  </property>
</Properties>
</file>