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63" r:id="rId5"/>
    <p:sldId id="264" r:id="rId6"/>
    <p:sldId id="291" r:id="rId7"/>
    <p:sldId id="292" r:id="rId8"/>
    <p:sldId id="293" r:id="rId9"/>
    <p:sldId id="287" r:id="rId10"/>
    <p:sldId id="268" r:id="rId11"/>
    <p:sldId id="271" r:id="rId12"/>
    <p:sldId id="273" r:id="rId13"/>
    <p:sldId id="267" r:id="rId14"/>
    <p:sldId id="274" r:id="rId15"/>
    <p:sldId id="276" r:id="rId16"/>
    <p:sldId id="275" r:id="rId17"/>
    <p:sldId id="289" r:id="rId18"/>
    <p:sldId id="279" r:id="rId19"/>
    <p:sldId id="280" r:id="rId20"/>
    <p:sldId id="283" r:id="rId21"/>
    <p:sldId id="284" r:id="rId22"/>
    <p:sldId id="285" r:id="rId23"/>
    <p:sldId id="286" r:id="rId24"/>
    <p:sldId id="295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09FCE-87B1-5346-AECC-7CBB70D4FAE5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6CCD9-1FD4-2B4B-9A16-CBA7E307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9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20E24-3518-4CC6-9004-33307CDB498F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15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Retrospective cohort of all pediatric transplant recipient in the U.S.</a:t>
            </a:r>
          </a:p>
          <a:p>
            <a:r>
              <a:rPr lang="en-US">
                <a:latin typeface="Calibri" charset="0"/>
              </a:rPr>
              <a:t>Kidney </a:t>
            </a:r>
          </a:p>
          <a:p>
            <a:r>
              <a:rPr lang="en-US">
                <a:latin typeface="Calibri" charset="0"/>
              </a:rPr>
              <a:t>Liver criteria</a:t>
            </a:r>
          </a:p>
          <a:p>
            <a:r>
              <a:rPr lang="en-US">
                <a:latin typeface="Calibri" charset="0"/>
              </a:rPr>
              <a:t>Study design: re</a:t>
            </a:r>
          </a:p>
          <a:p>
            <a:r>
              <a:rPr lang="en-US">
                <a:latin typeface="Calibri" charset="0"/>
              </a:rPr>
              <a:t>Participants: inclusion, exclusion</a:t>
            </a:r>
          </a:p>
          <a:p>
            <a:r>
              <a:rPr lang="en-US">
                <a:latin typeface="Calibri" charset="0"/>
              </a:rPr>
              <a:t>Outcome: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6162C8-8AD1-E24A-A927-07CBD4B9297E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Do you have more info about the SLK re-transplant? What was the duration between each of the transplant? 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1E6EA1-8816-8840-B24B-D00CD5F04956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12/11/18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0F8B-0174-4296-A3F2-664219FD6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69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20C1-8953-425B-889E-C6144DE9C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78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12/11/18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12/11/18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Liver Transplantation and ARPKD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Jessica Wen, M.D.</a:t>
            </a:r>
          </a:p>
          <a:p>
            <a:r>
              <a:rPr lang="en-US" dirty="0" smtClean="0"/>
              <a:t>The Children’s Hospital of Philadelphia</a:t>
            </a:r>
          </a:p>
          <a:p>
            <a:r>
              <a:rPr lang="en-US" dirty="0" smtClean="0"/>
              <a:t>Nov. 3,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4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Indications for OLT 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85800" y="12192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A chronic liver disease is not an </a:t>
            </a:r>
            <a:r>
              <a:rPr lang="en-US" sz="2400" i="1" dirty="0" smtClean="0"/>
              <a:t>absolute </a:t>
            </a:r>
            <a:r>
              <a:rPr lang="en-US" sz="2400" dirty="0" smtClean="0"/>
              <a:t>indication </a:t>
            </a:r>
            <a:r>
              <a:rPr lang="en-US" sz="2400" dirty="0"/>
              <a:t>for transplantation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A life threatening complication of liver disease is an indication for transplant (as are certain metabolic and malignant diseases)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Given the seriousness of transplantation and the shortage of suitable donor organs, liver transplant should be avoided when possible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Medical therapy for all complications of liver disease should be aggressively pursued to postpone or prevent need for liver transplantation.</a:t>
            </a:r>
          </a:p>
        </p:txBody>
      </p:sp>
    </p:spTree>
    <p:extLst>
      <p:ext uri="{BB962C8B-B14F-4D97-AF65-F5344CB8AC3E}">
        <p14:creationId xmlns:p14="http://schemas.microsoft.com/office/powerpoint/2010/main" val="213736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liver transplant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26128" y="1719071"/>
            <a:ext cx="3612472" cy="4407408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Living Donor </a:t>
            </a:r>
          </a:p>
          <a:p>
            <a:pPr lvl="3"/>
            <a:r>
              <a:rPr lang="en-US" dirty="0" smtClean="0"/>
              <a:t>Split/Segmented Liver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Deceased Donor</a:t>
            </a:r>
          </a:p>
          <a:p>
            <a:pPr lvl="3"/>
            <a:r>
              <a:rPr lang="en-US" dirty="0" smtClean="0"/>
              <a:t>Whole Liver</a:t>
            </a:r>
          </a:p>
          <a:p>
            <a:pPr lvl="3"/>
            <a:r>
              <a:rPr lang="en-US" dirty="0" smtClean="0"/>
              <a:t>Split/Segmented Liver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38400"/>
            <a:ext cx="4800600" cy="3048000"/>
          </a:xfrm>
        </p:spPr>
      </p:pic>
    </p:spTree>
    <p:extLst>
      <p:ext uri="{BB962C8B-B14F-4D97-AF65-F5344CB8AC3E}">
        <p14:creationId xmlns:p14="http://schemas.microsoft.com/office/powerpoint/2010/main" val="124430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543800" cy="1295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Evaluation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0010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1800" dirty="0" smtClean="0"/>
              <a:t>Consult to evaluate for transplant</a:t>
            </a:r>
          </a:p>
          <a:p>
            <a:pPr eaLnBrk="1" hangingPunct="1"/>
            <a:r>
              <a:rPr lang="en-US" sz="1800" dirty="0" smtClean="0"/>
              <a:t>Family meeting</a:t>
            </a:r>
          </a:p>
          <a:p>
            <a:pPr lvl="1" eaLnBrk="1" hangingPunct="1"/>
            <a:r>
              <a:rPr lang="en-US" sz="1800" dirty="0" smtClean="0"/>
              <a:t>Educational materials provided to the family</a:t>
            </a:r>
          </a:p>
          <a:p>
            <a:pPr eaLnBrk="1" hangingPunct="1"/>
            <a:r>
              <a:rPr lang="en-US" sz="1800" dirty="0" smtClean="0"/>
              <a:t>Patient undergoes extensive workup</a:t>
            </a:r>
          </a:p>
          <a:p>
            <a:pPr lvl="1" eaLnBrk="1" hangingPunct="1"/>
            <a:r>
              <a:rPr lang="en-US" sz="1800" dirty="0" smtClean="0"/>
              <a:t>Surgical Evaluation</a:t>
            </a:r>
          </a:p>
          <a:p>
            <a:pPr lvl="1" eaLnBrk="1" hangingPunct="1"/>
            <a:r>
              <a:rPr lang="en-US" sz="1800" dirty="0" smtClean="0"/>
              <a:t>Laboratory studies</a:t>
            </a:r>
          </a:p>
          <a:p>
            <a:pPr lvl="1" eaLnBrk="1" hangingPunct="1"/>
            <a:r>
              <a:rPr lang="en-US" sz="1800" dirty="0" smtClean="0"/>
              <a:t>Radiology imaging</a:t>
            </a:r>
          </a:p>
          <a:p>
            <a:pPr lvl="2" eaLnBrk="1" hangingPunct="1"/>
            <a:r>
              <a:rPr lang="en-US" sz="1800" dirty="0" smtClean="0"/>
              <a:t>Liver Doppler U/S</a:t>
            </a:r>
          </a:p>
          <a:p>
            <a:pPr lvl="2" eaLnBrk="1" hangingPunct="1"/>
            <a:r>
              <a:rPr lang="en-US" sz="1800" dirty="0" smtClean="0"/>
              <a:t>Neck vessels</a:t>
            </a:r>
          </a:p>
          <a:p>
            <a:pPr lvl="2" eaLnBrk="1" hangingPunct="1"/>
            <a:r>
              <a:rPr lang="en-US" sz="1800" dirty="0" smtClean="0"/>
              <a:t>ECHO</a:t>
            </a:r>
          </a:p>
          <a:p>
            <a:pPr lvl="1" eaLnBrk="1" hangingPunct="1"/>
            <a:r>
              <a:rPr lang="en-US" sz="1800" dirty="0" smtClean="0"/>
              <a:t>Anesthesia Consult</a:t>
            </a:r>
          </a:p>
          <a:p>
            <a:pPr lvl="1" eaLnBrk="1" hangingPunct="1"/>
            <a:r>
              <a:rPr lang="en-US" sz="1800" dirty="0" smtClean="0"/>
              <a:t>Psychosocial Consult </a:t>
            </a:r>
          </a:p>
          <a:p>
            <a:pPr lvl="1" eaLnBrk="1" hangingPunct="1"/>
            <a:r>
              <a:rPr lang="en-US" sz="1800" dirty="0" smtClean="0"/>
              <a:t>Transplant Pharmacist Consult</a:t>
            </a:r>
          </a:p>
          <a:p>
            <a:pPr lvl="1" eaLnBrk="1" hangingPunct="1"/>
            <a:r>
              <a:rPr lang="en-US" sz="1800" dirty="0" smtClean="0"/>
              <a:t>Nutrition Consult</a:t>
            </a:r>
          </a:p>
          <a:p>
            <a:pPr lvl="1" eaLnBrk="1" hangingPunct="1"/>
            <a:r>
              <a:rPr lang="en-US" sz="1800" dirty="0" smtClean="0"/>
              <a:t>Financial counseling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44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Evaluation of </a:t>
            </a:r>
            <a:r>
              <a:rPr lang="en-US" sz="4400" b="1" dirty="0" smtClean="0">
                <a:solidFill>
                  <a:schemeClr val="tx2"/>
                </a:solidFill>
              </a:rPr>
              <a:t>Children </a:t>
            </a:r>
            <a:r>
              <a:rPr lang="en-US" sz="4400" b="1" dirty="0">
                <a:solidFill>
                  <a:schemeClr val="tx2"/>
                </a:solidFill>
              </a:rPr>
              <a:t>for </a:t>
            </a:r>
            <a:r>
              <a:rPr lang="en-US" sz="4400" b="1" dirty="0" smtClean="0">
                <a:solidFill>
                  <a:schemeClr val="tx2"/>
                </a:solidFill>
              </a:rPr>
              <a:t>Liver Transplantation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Major goal of evaluation: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to determine if the child is likely to benefit from OLT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Additional goals: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consider alternative management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predict optimal timing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maximize nutritional/medical Rx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provide education to patient and family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644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Listing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Patient data entered into UNOS (United Network of Organ Sharing) online secure system</a:t>
            </a:r>
          </a:p>
          <a:p>
            <a:pPr eaLnBrk="1" hangingPunct="1"/>
            <a:r>
              <a:rPr lang="en-US" dirty="0" smtClean="0"/>
              <a:t>Assigned a “score”</a:t>
            </a:r>
          </a:p>
          <a:p>
            <a:pPr lvl="1" eaLnBrk="1" hangingPunct="1"/>
            <a:r>
              <a:rPr lang="en-US" sz="2000" dirty="0" smtClean="0"/>
              <a:t>End-stage liver disease score (MELD/PELD)</a:t>
            </a:r>
          </a:p>
          <a:p>
            <a:pPr lvl="1" eaLnBrk="1" hangingPunct="1"/>
            <a:r>
              <a:rPr lang="en-US" sz="2000" dirty="0" smtClean="0"/>
              <a:t>Calculation based on lab values and growth measures</a:t>
            </a:r>
          </a:p>
          <a:p>
            <a:pPr lvl="1" eaLnBrk="1" hangingPunct="1"/>
            <a:r>
              <a:rPr lang="en-US" sz="2000" dirty="0" smtClean="0"/>
              <a:t>Higher score indicates more urgent need for transplant</a:t>
            </a:r>
          </a:p>
          <a:p>
            <a:pPr lvl="1" eaLnBrk="1" hangingPunct="1"/>
            <a:r>
              <a:rPr lang="en-US" sz="2000" dirty="0" smtClean="0"/>
              <a:t>Exception points -  Given via review board for patients with severity of disease not reflected by lab values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685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Waiting….</a:t>
            </a:r>
          </a:p>
        </p:txBody>
      </p:sp>
      <p:pic>
        <p:nvPicPr>
          <p:cNvPr id="14339" name="Picture 7" descr="1230385347_572-bored-k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76500" y="1719263"/>
            <a:ext cx="3314700" cy="4411662"/>
          </a:xfrm>
          <a:noFill/>
        </p:spPr>
      </p:pic>
    </p:spTree>
    <p:extLst>
      <p:ext uri="{BB962C8B-B14F-4D97-AF65-F5344CB8AC3E}">
        <p14:creationId xmlns:p14="http://schemas.microsoft.com/office/powerpoint/2010/main" val="273959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239713"/>
            <a:ext cx="7124700" cy="11255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Organ Allocation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Livers are matched by </a:t>
            </a:r>
          </a:p>
          <a:p>
            <a:pPr lvl="1"/>
            <a:r>
              <a:rPr lang="en-US" smtClean="0"/>
              <a:t>Size</a:t>
            </a:r>
          </a:p>
          <a:p>
            <a:pPr lvl="1"/>
            <a:r>
              <a:rPr lang="en-US" smtClean="0"/>
              <a:t>Blood Type</a:t>
            </a:r>
          </a:p>
          <a:p>
            <a:pPr lvl="1"/>
            <a:r>
              <a:rPr lang="en-US" smtClean="0"/>
              <a:t>HLA typing is not necessary for liver transplant</a:t>
            </a:r>
          </a:p>
          <a:p>
            <a:r>
              <a:rPr lang="en-US" smtClean="0"/>
              <a:t>Allocation is based on severity of illness, or “sickest first”</a:t>
            </a:r>
          </a:p>
        </p:txBody>
      </p:sp>
    </p:spTree>
    <p:extLst>
      <p:ext uri="{BB962C8B-B14F-4D97-AF65-F5344CB8AC3E}">
        <p14:creationId xmlns:p14="http://schemas.microsoft.com/office/powerpoint/2010/main" val="353785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Liver Transplant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2016</a:t>
            </a:r>
          </a:p>
          <a:p>
            <a:r>
              <a:rPr lang="en-US" dirty="0" smtClean="0"/>
              <a:t>Adult liver transplant 7841</a:t>
            </a:r>
          </a:p>
          <a:p>
            <a:r>
              <a:rPr lang="en-US" dirty="0" smtClean="0"/>
              <a:t>Pediatric liver transplant 573</a:t>
            </a:r>
          </a:p>
          <a:p>
            <a:r>
              <a:rPr lang="en-US" dirty="0" smtClean="0"/>
              <a:t>5 year graft survival: 81.5% </a:t>
            </a:r>
          </a:p>
          <a:p>
            <a:r>
              <a:rPr lang="en-US" dirty="0" smtClean="0"/>
              <a:t>5 year patient survival: 86.2%</a:t>
            </a:r>
          </a:p>
          <a:p>
            <a:pPr>
              <a:lnSpc>
                <a:spcPct val="80000"/>
              </a:lnSpc>
            </a:pPr>
            <a:r>
              <a:rPr lang="en-US" dirty="0"/>
              <a:t>UNOS: </a:t>
            </a:r>
            <a:r>
              <a:rPr lang="en-US" dirty="0" err="1"/>
              <a:t>www.unos.org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SRTR: </a:t>
            </a:r>
            <a:r>
              <a:rPr lang="en-US" dirty="0" err="1"/>
              <a:t>www.ustransplant.org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1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Unique considerations in ARPKD</a:t>
            </a:r>
            <a:endParaRPr lang="en-US" dirty="0">
              <a:latin typeface="Calibri" charset="0"/>
            </a:endParaRPr>
          </a:p>
        </p:txBody>
      </p:sp>
      <p:sp>
        <p:nvSpPr>
          <p:cNvPr id="7885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Kidney and liver transplantation is sometimes needed </a:t>
            </a:r>
          </a:p>
          <a:p>
            <a:r>
              <a:rPr lang="en-US">
                <a:latin typeface="Constantia" charset="0"/>
              </a:rPr>
              <a:t>Question regarding timing and sequence of transplants</a:t>
            </a:r>
          </a:p>
          <a:p>
            <a:r>
              <a:rPr lang="en-US">
                <a:latin typeface="Constantia" charset="0"/>
              </a:rPr>
              <a:t>Question about prognosis/outcome after tranplant</a:t>
            </a:r>
          </a:p>
          <a:p>
            <a:endParaRPr lang="en-US">
              <a:latin typeface="Constantia" charset="0"/>
            </a:endParaRP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2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APRKD and Transplants</a:t>
            </a:r>
            <a:endParaRPr lang="en-US" dirty="0">
              <a:latin typeface="Calibri" charset="0"/>
            </a:endParaRP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Constantia" charset="0"/>
              </a:rPr>
              <a:t>Retrospective cohort study of all pediatric kidney and liver transplants performed in the U.S. from 1990 to 2011 for fibrocystic liver disease</a:t>
            </a:r>
          </a:p>
          <a:p>
            <a:r>
              <a:rPr lang="en-US" sz="1800" dirty="0">
                <a:latin typeface="Constantia" charset="0"/>
              </a:rPr>
              <a:t>Data Source: Scientific Registry of Transplant Recipients (SRTR) </a:t>
            </a:r>
          </a:p>
          <a:p>
            <a:pPr lvl="1"/>
            <a:r>
              <a:rPr lang="en-US" sz="1800" dirty="0">
                <a:latin typeface="Constantia" charset="0"/>
              </a:rPr>
              <a:t>National database of all donors, wait-listed candidates and transplant recipients in the U.S.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>
                <a:latin typeface="Constantia"/>
                <a:cs typeface="Constantia"/>
              </a:rPr>
              <a:t>Age </a:t>
            </a:r>
            <a:r>
              <a:rPr lang="en-US" sz="1800" u="sng" dirty="0">
                <a:latin typeface="Constantia"/>
                <a:cs typeface="Constantia"/>
              </a:rPr>
              <a:t>&lt; </a:t>
            </a:r>
            <a:r>
              <a:rPr lang="en-US" sz="1800" dirty="0">
                <a:latin typeface="Constantia"/>
                <a:cs typeface="Constantia"/>
              </a:rPr>
              <a:t>18 years at initial liver or kidney </a:t>
            </a:r>
            <a:r>
              <a:rPr lang="en-US" sz="1800" dirty="0" smtClean="0">
                <a:latin typeface="Constantia"/>
                <a:cs typeface="Constantia"/>
              </a:rPr>
              <a:t>transplant</a:t>
            </a:r>
          </a:p>
          <a:p>
            <a:pPr lvl="1">
              <a:defRPr/>
            </a:pPr>
            <a:r>
              <a:rPr lang="en-US" sz="1800" dirty="0">
                <a:latin typeface="Constantia" charset="0"/>
              </a:rPr>
              <a:t>Kidney transplant recipients with diagnosis code: polycystic kidney disease, </a:t>
            </a:r>
            <a:r>
              <a:rPr lang="en-US" sz="1800" dirty="0" err="1">
                <a:latin typeface="Constantia" charset="0"/>
              </a:rPr>
              <a:t>nephronophthisis</a:t>
            </a:r>
            <a:endParaRPr lang="en-US" sz="1800" dirty="0">
              <a:latin typeface="Constantia" charset="0"/>
            </a:endParaRPr>
          </a:p>
          <a:p>
            <a:pPr lvl="1">
              <a:defRPr/>
            </a:pPr>
            <a:r>
              <a:rPr lang="en-US" sz="1800" dirty="0">
                <a:latin typeface="Constantia" charset="0"/>
              </a:rPr>
              <a:t>Liver transplant recipients with diagnosis code: congenital hepatic fibrosis, </a:t>
            </a:r>
            <a:r>
              <a:rPr lang="en-US" sz="1800" dirty="0" err="1">
                <a:latin typeface="Constantia" charset="0"/>
              </a:rPr>
              <a:t>Caroli’s</a:t>
            </a:r>
            <a:r>
              <a:rPr lang="en-US" sz="1800" dirty="0">
                <a:latin typeface="Constantia" charset="0"/>
              </a:rPr>
              <a:t> disease</a:t>
            </a:r>
            <a:endParaRPr lang="en-US" sz="1800" dirty="0"/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  <a:p>
            <a:endParaRPr lang="en-US" dirty="0">
              <a:latin typeface="Adobe Arabic"/>
              <a:cs typeface="Adobe Arabic"/>
            </a:endParaRPr>
          </a:p>
        </p:txBody>
      </p:sp>
    </p:spTree>
    <p:extLst>
      <p:ext uri="{BB962C8B-B14F-4D97-AF65-F5344CB8AC3E}">
        <p14:creationId xmlns:p14="http://schemas.microsoft.com/office/powerpoint/2010/main" val="107142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P</a:t>
            </a:r>
            <a:r>
              <a:rPr lang="en-US" sz="2400" dirty="0" smtClean="0"/>
              <a:t>rimary functions of the liver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ndications </a:t>
            </a:r>
            <a:r>
              <a:rPr lang="en-US" sz="2400" dirty="0"/>
              <a:t>for Liver </a:t>
            </a:r>
            <a:r>
              <a:rPr lang="en-US" sz="2400" dirty="0" smtClean="0"/>
              <a:t>Transplant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rocess of liver transplant evaluation and listing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iver transplant surgery</a:t>
            </a:r>
          </a:p>
          <a:p>
            <a:pPr lvl="1"/>
            <a:r>
              <a:rPr lang="en-US" sz="2400" dirty="0" smtClean="0"/>
              <a:t>Unique challenges in ARPKD and liver transplant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28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Result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457200" y="4398963"/>
            <a:ext cx="8229600" cy="2166937"/>
          </a:xfrm>
        </p:spPr>
        <p:txBody>
          <a:bodyPr/>
          <a:lstStyle/>
          <a:p>
            <a:r>
              <a:rPr lang="en-US">
                <a:latin typeface="Constantia" charset="0"/>
              </a:rPr>
              <a:t>Median follow up 8.5 years (IQR 4.7, 13.3)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847850"/>
          <a:ext cx="8229600" cy="2392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400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Initial organ</a:t>
                      </a:r>
                      <a:r>
                        <a:rPr lang="en-US" sz="1800" baseline="0" dirty="0" smtClean="0"/>
                        <a:t> t</a:t>
                      </a:r>
                      <a:r>
                        <a:rPr lang="en-US" sz="1800" dirty="0" smtClean="0"/>
                        <a:t>ransplant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 of patients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</a:t>
                      </a:r>
                      <a:r>
                        <a:rPr lang="en-US" sz="1800" baseline="0" dirty="0" smtClean="0"/>
                        <a:t> at initial transplant (IQR)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Death (%)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3707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Liver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73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8.7 (2.3, 13.3)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 (23%)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3707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Kidney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602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9.9 (3.5, 14.8)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59 (10%)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6400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Simultaneous liver/kidney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9.2 (5.3, 13.8)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 (12%)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3707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716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9.7 (3.6, 14.7)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81 (11%)</a:t>
                      </a:r>
                      <a:endParaRPr lang="en-US" sz="1800" dirty="0"/>
                    </a:p>
                  </a:txBody>
                  <a:tcPr marT="45709" marB="4570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565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Subsequent transplantation in organ transplant recipients 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6625"/>
          <a:ext cx="8112124" cy="1655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28"/>
                <a:gridCol w="1371628"/>
                <a:gridCol w="1371628"/>
                <a:gridCol w="1791405"/>
                <a:gridCol w="2205835"/>
              </a:tblGrid>
              <a:tr h="9143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Initial</a:t>
                      </a:r>
                      <a:r>
                        <a:rPr lang="en-US" sz="1800" baseline="0" dirty="0" smtClean="0"/>
                        <a:t> organ transplant</a:t>
                      </a:r>
                      <a:endParaRPr lang="en-US" sz="1800" dirty="0"/>
                    </a:p>
                  </a:txBody>
                  <a:tcPr marL="91442" marR="91442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Re-transplant</a:t>
                      </a:r>
                      <a:endParaRPr lang="en-US" sz="1800" dirty="0"/>
                    </a:p>
                  </a:txBody>
                  <a:tcPr marL="91442" marR="91442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Re-transplant</a:t>
                      </a:r>
                      <a:r>
                        <a:rPr lang="en-US" sz="1800" baseline="0" dirty="0" smtClean="0"/>
                        <a:t> with SLK</a:t>
                      </a:r>
                      <a:endParaRPr lang="en-US" sz="1800" dirty="0"/>
                    </a:p>
                  </a:txBody>
                  <a:tcPr marL="91442" marR="91442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Mean duration (</a:t>
                      </a:r>
                      <a:r>
                        <a:rPr lang="en-US" sz="1800" dirty="0" err="1" smtClean="0"/>
                        <a:t>yrs</a:t>
                      </a:r>
                      <a:r>
                        <a:rPr lang="en-US" sz="1800" dirty="0" smtClean="0"/>
                        <a:t>)* </a:t>
                      </a:r>
                      <a:endParaRPr lang="en-US" sz="1800" dirty="0"/>
                    </a:p>
                  </a:txBody>
                  <a:tcPr marL="91442" marR="91442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Median</a:t>
                      </a:r>
                      <a:r>
                        <a:rPr lang="en-US" sz="1800" baseline="0" dirty="0" smtClean="0"/>
                        <a:t> age (</a:t>
                      </a:r>
                      <a:r>
                        <a:rPr lang="en-US" sz="1800" baseline="0" dirty="0" err="1" smtClean="0"/>
                        <a:t>yrs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marL="91442" marR="91442" marT="45704" marB="45704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Liver</a:t>
                      </a:r>
                      <a:endParaRPr lang="en-US" sz="1800" dirty="0"/>
                    </a:p>
                  </a:txBody>
                  <a:tcPr marL="91442" marR="91442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 (19%)</a:t>
                      </a:r>
                      <a:endParaRPr lang="en-US" sz="1800" dirty="0"/>
                    </a:p>
                  </a:txBody>
                  <a:tcPr marL="91442" marR="91442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 (0%)</a:t>
                      </a:r>
                      <a:endParaRPr lang="en-US" sz="1800" dirty="0"/>
                    </a:p>
                  </a:txBody>
                  <a:tcPr marL="91442" marR="91442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</a:t>
                      </a:r>
                      <a:r>
                        <a:rPr lang="en-US" sz="1800" baseline="0" dirty="0" smtClean="0"/>
                        <a:t> (0.01, 3.6)</a:t>
                      </a:r>
                      <a:endParaRPr lang="en-US" sz="1800" dirty="0"/>
                    </a:p>
                  </a:txBody>
                  <a:tcPr marL="91442" marR="91442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11.8</a:t>
                      </a:r>
                      <a:r>
                        <a:rPr lang="en-US" sz="1800" baseline="0" dirty="0" smtClean="0"/>
                        <a:t> (5.2, 14.2)</a:t>
                      </a:r>
                      <a:endParaRPr lang="en-US" sz="1800" dirty="0"/>
                    </a:p>
                  </a:txBody>
                  <a:tcPr marL="91442" marR="91442" marT="45704" marB="45704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Kidney</a:t>
                      </a:r>
                      <a:endParaRPr lang="en-US" sz="1800" dirty="0"/>
                    </a:p>
                  </a:txBody>
                  <a:tcPr marL="91442" marR="91442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116 (19%)</a:t>
                      </a:r>
                      <a:endParaRPr lang="en-US" sz="1800" dirty="0"/>
                    </a:p>
                  </a:txBody>
                  <a:tcPr marL="91442" marR="91442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 (2%)</a:t>
                      </a:r>
                      <a:endParaRPr lang="en-US" sz="1800" dirty="0"/>
                    </a:p>
                  </a:txBody>
                  <a:tcPr marL="91442" marR="91442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7.7 (3.3,</a:t>
                      </a:r>
                      <a:r>
                        <a:rPr lang="en-US" sz="1800" baseline="0" dirty="0" smtClean="0"/>
                        <a:t> 10.5)</a:t>
                      </a:r>
                      <a:endParaRPr lang="en-US" sz="1800" dirty="0"/>
                    </a:p>
                  </a:txBody>
                  <a:tcPr marL="91442" marR="91442"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17.6</a:t>
                      </a:r>
                      <a:r>
                        <a:rPr lang="en-US" sz="1800" baseline="0" dirty="0" smtClean="0"/>
                        <a:t> (11.3, 22.1)</a:t>
                      </a:r>
                      <a:endParaRPr lang="en-US" sz="1800" dirty="0"/>
                    </a:p>
                  </a:txBody>
                  <a:tcPr marL="91442" marR="91442" marT="45704" marB="45704"/>
                </a:tc>
              </a:tr>
            </a:tbl>
          </a:graphicData>
        </a:graphic>
      </p:graphicFrame>
      <p:sp>
        <p:nvSpPr>
          <p:cNvPr id="85020" name="TextBox 4"/>
          <p:cNvSpPr txBox="1">
            <a:spLocks noChangeArrowheads="1"/>
          </p:cNvSpPr>
          <p:nvPr/>
        </p:nvSpPr>
        <p:spPr bwMode="auto">
          <a:xfrm>
            <a:off x="341313" y="6140450"/>
            <a:ext cx="7396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*Interquartile range in parenthesis</a:t>
            </a:r>
          </a:p>
          <a:p>
            <a:pPr eaLnBrk="1" hangingPunct="1"/>
            <a:r>
              <a:rPr lang="en-US" sz="1600"/>
              <a:t>SLK- simultaneous liver kidney transplant</a:t>
            </a:r>
          </a:p>
        </p:txBody>
      </p:sp>
      <p:sp>
        <p:nvSpPr>
          <p:cNvPr id="85021" name="TextBox 5"/>
          <p:cNvSpPr txBox="1">
            <a:spLocks noChangeArrowheads="1"/>
          </p:cNvSpPr>
          <p:nvPr/>
        </p:nvSpPr>
        <p:spPr bwMode="auto">
          <a:xfrm>
            <a:off x="457200" y="5048250"/>
            <a:ext cx="8139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nstantia" charset="0"/>
              </a:rPr>
              <a:t>2 of the 41 SLK (5%) were re-transplanted. 1 liver then kidney, 1 SLK.</a:t>
            </a:r>
          </a:p>
        </p:txBody>
      </p:sp>
    </p:spTree>
    <p:extLst>
      <p:ext uri="{BB962C8B-B14F-4D97-AF65-F5344CB8AC3E}">
        <p14:creationId xmlns:p14="http://schemas.microsoft.com/office/powerpoint/2010/main" val="3803684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Subsequent transplantation in </a:t>
            </a:r>
            <a:r>
              <a:rPr lang="en-US" dirty="0" smtClean="0"/>
              <a:t>alternate organ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55875"/>
          <a:ext cx="8229600" cy="138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399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Initial</a:t>
                      </a:r>
                      <a:r>
                        <a:rPr lang="en-US" sz="1800" baseline="0" dirty="0" smtClean="0"/>
                        <a:t> organ transplant</a:t>
                      </a:r>
                      <a:endParaRPr lang="en-US" sz="1800" dirty="0"/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Transplant in alternate organ</a:t>
                      </a:r>
                      <a:endParaRPr lang="en-US" sz="1800" dirty="0"/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Mean duration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baseline="0" dirty="0" err="1" smtClean="0"/>
                        <a:t>yrs</a:t>
                      </a:r>
                      <a:r>
                        <a:rPr lang="en-US" sz="1800" baseline="0" dirty="0" smtClean="0"/>
                        <a:t>)*</a:t>
                      </a:r>
                      <a:endParaRPr lang="en-US" sz="1800" dirty="0"/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Median</a:t>
                      </a:r>
                      <a:r>
                        <a:rPr lang="en-US" sz="1800" baseline="0" dirty="0" smtClean="0"/>
                        <a:t> age (</a:t>
                      </a:r>
                      <a:r>
                        <a:rPr lang="en-US" sz="1800" baseline="0" dirty="0" err="1" smtClean="0"/>
                        <a:t>yrs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marT="45687" marB="45687"/>
                </a:tc>
              </a:tr>
              <a:tr h="3705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Liver</a:t>
                      </a:r>
                      <a:endParaRPr lang="en-US" sz="1800" dirty="0"/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 (5%)</a:t>
                      </a:r>
                      <a:endParaRPr lang="en-US" sz="1800" dirty="0"/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 (6, 10.4)</a:t>
                      </a:r>
                      <a:endParaRPr lang="en-US" sz="1800" dirty="0"/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14.5 (10.9,</a:t>
                      </a:r>
                      <a:r>
                        <a:rPr lang="en-US" sz="1800" baseline="0" dirty="0" smtClean="0"/>
                        <a:t> 19.5)</a:t>
                      </a:r>
                      <a:endParaRPr lang="en-US" sz="1800" dirty="0"/>
                    </a:p>
                  </a:txBody>
                  <a:tcPr marT="45687" marB="45687"/>
                </a:tc>
              </a:tr>
              <a:tr h="3705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Kidney</a:t>
                      </a:r>
                      <a:endParaRPr lang="en-US" sz="1800" dirty="0"/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 (2%)</a:t>
                      </a:r>
                      <a:endParaRPr lang="en-US" sz="1800" dirty="0"/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4.6 (3.4, 8.6)</a:t>
                      </a:r>
                      <a:endParaRPr lang="en-US" sz="1800" dirty="0"/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9.5 (7.2, 16.7)</a:t>
                      </a:r>
                      <a:endParaRPr lang="en-US" sz="1800" dirty="0"/>
                    </a:p>
                  </a:txBody>
                  <a:tcPr marT="45687" marB="4568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390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Conclusions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Patients with fibrocystic liver disease are much more likely to receive kidney transplants then liver transplants</a:t>
            </a:r>
          </a:p>
          <a:p>
            <a:r>
              <a:rPr lang="en-US">
                <a:latin typeface="Constantia" charset="0"/>
              </a:rPr>
              <a:t>Risk of needing transplantation in an alternate organ is low in both liver and kidney transplant recipients, suggesting patients with end-stage disease of one organ are unlikely to develop end-stage disease in the other organ. </a:t>
            </a:r>
          </a:p>
          <a:p>
            <a:r>
              <a:rPr lang="en-US">
                <a:latin typeface="Constantia" charset="0"/>
              </a:rPr>
              <a:t>Of the patients who underwent SLK, the mortality rate at end of follow up period is comparable to single organ transplants</a:t>
            </a:r>
          </a:p>
        </p:txBody>
      </p:sp>
    </p:spTree>
    <p:extLst>
      <p:ext uri="{BB962C8B-B14F-4D97-AF65-F5344CB8AC3E}">
        <p14:creationId xmlns:p14="http://schemas.microsoft.com/office/powerpoint/2010/main" val="964733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57200" y="1066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chemeClr val="folHlink"/>
                </a:solidFill>
              </a:rPr>
              <a:t>Chris Klug </a:t>
            </a:r>
            <a:br>
              <a:rPr lang="en-US" sz="4000">
                <a:solidFill>
                  <a:schemeClr val="folHlink"/>
                </a:solidFill>
              </a:rPr>
            </a:br>
            <a:r>
              <a:rPr lang="en-US" sz="3200">
                <a:solidFill>
                  <a:schemeClr val="folHlink"/>
                </a:solidFill>
              </a:rPr>
              <a:t>Liver transplant recipient 2000</a:t>
            </a:r>
            <a:r>
              <a:rPr lang="en-US" sz="4000">
                <a:solidFill>
                  <a:schemeClr val="folHlink"/>
                </a:solidFill>
              </a:rPr>
              <a:t> </a:t>
            </a:r>
            <a:br>
              <a:rPr lang="en-US" sz="4000">
                <a:solidFill>
                  <a:schemeClr val="folHlink"/>
                </a:solidFill>
              </a:rPr>
            </a:br>
            <a:r>
              <a:rPr lang="en-US" sz="3200">
                <a:solidFill>
                  <a:schemeClr val="folHlink"/>
                </a:solidFill>
              </a:rPr>
              <a:t>Olympic bronze medalist 2002</a:t>
            </a:r>
            <a:br>
              <a:rPr lang="en-US" sz="3200">
                <a:solidFill>
                  <a:schemeClr val="folHlink"/>
                </a:solidFill>
              </a:rPr>
            </a:br>
            <a:endParaRPr lang="en-US" sz="3200">
              <a:solidFill>
                <a:schemeClr val="folHlink"/>
              </a:solidFill>
            </a:endParaRPr>
          </a:p>
        </p:txBody>
      </p:sp>
      <p:pic>
        <p:nvPicPr>
          <p:cNvPr id="31749" name="Picture 5" descr="klugs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klu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575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Liver Transplantation is a successful treatment for serious liver disease</a:t>
            </a:r>
          </a:p>
          <a:p>
            <a:r>
              <a:rPr lang="en-US" dirty="0"/>
              <a:t>Outcome is very good and normal quality of life is the goal</a:t>
            </a:r>
          </a:p>
          <a:p>
            <a:r>
              <a:rPr lang="en-US" dirty="0"/>
              <a:t>Special consideration in PKD/CHF should be given to status of kidney disease and possible need for liver and kidney transplant</a:t>
            </a:r>
          </a:p>
        </p:txBody>
      </p:sp>
    </p:spTree>
    <p:extLst>
      <p:ext uri="{BB962C8B-B14F-4D97-AF65-F5344CB8AC3E}">
        <p14:creationId xmlns:p14="http://schemas.microsoft.com/office/powerpoint/2010/main" val="197702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Primary Functions of the 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827485" y="2060576"/>
            <a:ext cx="3297254" cy="41957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200" b="1" dirty="0"/>
              <a:t>The liver has several important jobs, of which the main ones include:</a:t>
            </a:r>
          </a:p>
          <a:p>
            <a:pPr lvl="1"/>
            <a:r>
              <a:rPr lang="en-US" dirty="0"/>
              <a:t>Manufacturing </a:t>
            </a:r>
            <a:r>
              <a:rPr lang="en-US" dirty="0" smtClean="0"/>
              <a:t>bile</a:t>
            </a:r>
          </a:p>
          <a:p>
            <a:pPr lvl="1"/>
            <a:r>
              <a:rPr lang="en-US" dirty="0" smtClean="0"/>
              <a:t>Making </a:t>
            </a:r>
            <a:r>
              <a:rPr lang="en-US" dirty="0"/>
              <a:t>the </a:t>
            </a:r>
            <a:r>
              <a:rPr lang="en-US" dirty="0" smtClean="0"/>
              <a:t>proteins, including clotting factors </a:t>
            </a:r>
          </a:p>
          <a:p>
            <a:pPr lvl="1"/>
            <a:r>
              <a:rPr lang="en-US" dirty="0" smtClean="0"/>
              <a:t>Metabolize sugar and protein, fat- converting </a:t>
            </a:r>
            <a:r>
              <a:rPr lang="en-US" dirty="0"/>
              <a:t>the food we eat into chemicals necessary for </a:t>
            </a:r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Detoxify</a:t>
            </a:r>
          </a:p>
          <a:p>
            <a:pPr lvl="1"/>
            <a:r>
              <a:rPr lang="en-US" dirty="0" smtClean="0"/>
              <a:t>Maintain portal flow</a:t>
            </a:r>
            <a:endParaRPr lang="en-US" dirty="0"/>
          </a:p>
        </p:txBody>
      </p:sp>
      <p:pic>
        <p:nvPicPr>
          <p:cNvPr id="4" name="Picture 7" descr="liv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75022" y="2397355"/>
            <a:ext cx="3028950" cy="318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4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Liver Transplantation - History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4724400"/>
          </a:xfrm>
        </p:spPr>
        <p:txBody>
          <a:bodyPr>
            <a:normAutofit/>
          </a:bodyPr>
          <a:lstStyle/>
          <a:p>
            <a:r>
              <a:rPr lang="en-US" dirty="0"/>
              <a:t>1963 - First liver transplants performed at 3 separate institutions, each resulting in death of the recipient</a:t>
            </a:r>
          </a:p>
          <a:p>
            <a:r>
              <a:rPr lang="en-US" dirty="0"/>
              <a:t>1967 - Successful transplants were done (the first in a child) but 1 year survival rates were dismal (30%).</a:t>
            </a:r>
          </a:p>
          <a:p>
            <a:r>
              <a:rPr lang="en-US" dirty="0"/>
              <a:t>1978 - The introduction of cyclosporine rapidly improved 1 year survival rates to up to 80% (for adults) and revolutionized the field of solid organ transplantation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8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72123"/>
            <a:ext cx="8153400" cy="838200"/>
          </a:xfrm>
        </p:spPr>
        <p:txBody>
          <a:bodyPr/>
          <a:lstStyle/>
          <a:p>
            <a:r>
              <a:rPr lang="en-US" dirty="0"/>
              <a:t>Liver Transplantation - History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25247"/>
            <a:ext cx="7772400" cy="4114800"/>
          </a:xfrm>
        </p:spPr>
        <p:txBody>
          <a:bodyPr>
            <a:noAutofit/>
          </a:bodyPr>
          <a:lstStyle/>
          <a:p>
            <a:r>
              <a:rPr lang="en-US" dirty="0"/>
              <a:t>1980s - Numerous refinements of surgical techniques, organ procurement, preservation.  Reduced size and split techniques introduced.</a:t>
            </a:r>
          </a:p>
          <a:p>
            <a:r>
              <a:rPr lang="en-US" dirty="0"/>
              <a:t>1989 - The first US living-donor (adult-to-child) liver transplantation was performed.</a:t>
            </a:r>
          </a:p>
          <a:p>
            <a:r>
              <a:rPr lang="en-US" dirty="0"/>
              <a:t>1993 - FDA approval of </a:t>
            </a:r>
            <a:r>
              <a:rPr lang="en-US" dirty="0" err="1"/>
              <a:t>Tacrolimus</a:t>
            </a:r>
            <a:r>
              <a:rPr lang="en-US" dirty="0"/>
              <a:t> (FK506) for primary immunosuppression.</a:t>
            </a:r>
          </a:p>
          <a:p>
            <a:r>
              <a:rPr lang="en-US" dirty="0" smtClean="0"/>
              <a:t>Current </a:t>
            </a:r>
            <a:r>
              <a:rPr lang="en-US" dirty="0"/>
              <a:t>- Liver Transplantation is well established as useful therapy for children with end stage liver disease and for treatment of  metabolic diseases correctable with hepatic replacement.</a:t>
            </a:r>
          </a:p>
        </p:txBody>
      </p:sp>
    </p:spTree>
    <p:extLst>
      <p:ext uri="{BB962C8B-B14F-4D97-AF65-F5344CB8AC3E}">
        <p14:creationId xmlns:p14="http://schemas.microsoft.com/office/powerpoint/2010/main" val="267116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Common </a:t>
            </a:r>
            <a:r>
              <a:rPr lang="en-US" sz="4000" b="1" dirty="0" smtClean="0"/>
              <a:t>Indications </a:t>
            </a:r>
            <a:r>
              <a:rPr lang="en-US" sz="4000" b="1" dirty="0"/>
              <a:t>for OLT in </a:t>
            </a:r>
            <a:r>
              <a:rPr lang="en-US" sz="4000" b="1" dirty="0" smtClean="0"/>
              <a:t>Pediatric Liver Disease</a:t>
            </a:r>
            <a:endParaRPr lang="en-US" sz="40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Complications of cholestasis</a:t>
            </a:r>
          </a:p>
          <a:p>
            <a:pPr lvl="1"/>
            <a:r>
              <a:rPr lang="en-US" b="1" dirty="0"/>
              <a:t>Failure to thrive, </a:t>
            </a:r>
            <a:r>
              <a:rPr lang="en-US" b="1" dirty="0" err="1"/>
              <a:t>pruritis</a:t>
            </a:r>
            <a:endParaRPr lang="en-US" b="1" dirty="0"/>
          </a:p>
          <a:p>
            <a:r>
              <a:rPr lang="en-US" b="1" dirty="0"/>
              <a:t>Complications of synthetic failure</a:t>
            </a:r>
          </a:p>
          <a:p>
            <a:pPr lvl="1"/>
            <a:r>
              <a:rPr lang="en-US" b="1" dirty="0"/>
              <a:t>Coagulopathy, low albumin</a:t>
            </a:r>
          </a:p>
          <a:p>
            <a:r>
              <a:rPr lang="en-US" b="1" dirty="0"/>
              <a:t>Complications of metabolic failure</a:t>
            </a:r>
          </a:p>
          <a:p>
            <a:pPr lvl="1"/>
            <a:r>
              <a:rPr lang="en-US" b="1" dirty="0"/>
              <a:t>Low blood sugar</a:t>
            </a:r>
          </a:p>
          <a:p>
            <a:r>
              <a:rPr lang="en-US" b="1" dirty="0"/>
              <a:t>Complications of immune dysfunction</a:t>
            </a:r>
          </a:p>
          <a:p>
            <a:pPr lvl="1"/>
            <a:r>
              <a:rPr lang="en-US" b="1" dirty="0"/>
              <a:t>Biliary infections, peritonitis</a:t>
            </a:r>
          </a:p>
        </p:txBody>
      </p:sp>
    </p:spTree>
    <p:extLst>
      <p:ext uri="{BB962C8B-B14F-4D97-AF65-F5344CB8AC3E}">
        <p14:creationId xmlns:p14="http://schemas.microsoft.com/office/powerpoint/2010/main" val="399654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Complications of portal hypertension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Splenomegaly</a:t>
            </a:r>
            <a:endParaRPr lang="en-US" sz="2400" dirty="0"/>
          </a:p>
          <a:p>
            <a:pPr lvl="1"/>
            <a:r>
              <a:rPr lang="en-US" sz="2400" dirty="0"/>
              <a:t>Ascites/peritonitis</a:t>
            </a:r>
          </a:p>
          <a:p>
            <a:pPr lvl="1"/>
            <a:r>
              <a:rPr lang="en-US" sz="2400" dirty="0" err="1"/>
              <a:t>Varices</a:t>
            </a:r>
            <a:endParaRPr lang="en-US" sz="2400" dirty="0"/>
          </a:p>
          <a:p>
            <a:pPr lvl="1"/>
            <a:r>
              <a:rPr lang="en-US" sz="2400" dirty="0" err="1"/>
              <a:t>Hepato</a:t>
            </a:r>
            <a:r>
              <a:rPr lang="en-US" sz="2400" dirty="0"/>
              <a:t>-pulmonary syndrome</a:t>
            </a:r>
          </a:p>
          <a:p>
            <a:pPr lvl="1"/>
            <a:r>
              <a:rPr lang="en-US" sz="2400" dirty="0"/>
              <a:t>Caput medusa</a:t>
            </a:r>
          </a:p>
          <a:p>
            <a:pPr lvl="1"/>
            <a:r>
              <a:rPr lang="en-US" sz="2400" dirty="0"/>
              <a:t>hemorrhoids</a:t>
            </a:r>
          </a:p>
        </p:txBody>
      </p:sp>
      <p:graphicFrame>
        <p:nvGraphicFramePr>
          <p:cNvPr id="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4412" y="1719263"/>
          <a:ext cx="3426175" cy="441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Bitmap Image" r:id="rId3" imgW="3543689" imgH="4562836" progId="PBrush">
                  <p:embed/>
                </p:oleObj>
              </mc:Choice>
              <mc:Fallback>
                <p:oleObj name="Bitmap Image" r:id="rId3" imgW="3543689" imgH="456283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412" y="1719263"/>
                        <a:ext cx="3426175" cy="441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91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spleenguard2 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spleen guard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Spleen guard</a:t>
            </a:r>
          </a:p>
        </p:txBody>
      </p:sp>
    </p:spTree>
    <p:extLst>
      <p:ext uri="{BB962C8B-B14F-4D97-AF65-F5344CB8AC3E}">
        <p14:creationId xmlns:p14="http://schemas.microsoft.com/office/powerpoint/2010/main" val="36512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organc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895850" cy="44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050925" y="5603875"/>
            <a:ext cx="716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 i="1">
                <a:latin typeface="Arial"/>
              </a:rPr>
              <a:t>“</a:t>
            </a:r>
            <a:r>
              <a:rPr lang="en-US" b="1" i="1"/>
              <a:t>Anything from the organ cart today, Mr.. Harrelson?</a:t>
            </a:r>
            <a:r>
              <a:rPr lang="ja-JP" altLang="en-US" b="1" i="1">
                <a:latin typeface="Arial"/>
              </a:rPr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32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1911</TotalTime>
  <Words>1180</Words>
  <Application>Microsoft Macintosh PowerPoint</Application>
  <PresentationFormat>On-screen Show (4:3)</PresentationFormat>
  <Paragraphs>190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Executive</vt:lpstr>
      <vt:lpstr>Bitmap Image</vt:lpstr>
      <vt:lpstr>Liver Transplantation and ARPKD</vt:lpstr>
      <vt:lpstr>Objectives</vt:lpstr>
      <vt:lpstr>Primary Functions of the Liver</vt:lpstr>
      <vt:lpstr>Liver Transplantation - History</vt:lpstr>
      <vt:lpstr>Liver Transplantation - History</vt:lpstr>
      <vt:lpstr>Common Indications for OLT in Pediatric Liver Disease</vt:lpstr>
      <vt:lpstr>Complications of portal hypertension</vt:lpstr>
      <vt:lpstr>Spleen guard</vt:lpstr>
      <vt:lpstr>PowerPoint Presentation</vt:lpstr>
      <vt:lpstr>PowerPoint Presentation</vt:lpstr>
      <vt:lpstr>Types of liver transplant</vt:lpstr>
      <vt:lpstr>Evaluation </vt:lpstr>
      <vt:lpstr>PowerPoint Presentation</vt:lpstr>
      <vt:lpstr>Listing</vt:lpstr>
      <vt:lpstr>Waiting….</vt:lpstr>
      <vt:lpstr>Organ Allocation</vt:lpstr>
      <vt:lpstr>Pediatric Liver Transplant</vt:lpstr>
      <vt:lpstr>Unique considerations in ARPKD</vt:lpstr>
      <vt:lpstr>APRKD and Transplants</vt:lpstr>
      <vt:lpstr>Result</vt:lpstr>
      <vt:lpstr>Subsequent transplantation in organ transplant recipients </vt:lpstr>
      <vt:lpstr>Subsequent transplantation in alternate organ</vt:lpstr>
      <vt:lpstr>Conclusions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Transplantation and ARPKD</dc:title>
  <dc:creator>Jessica Wen</dc:creator>
  <cp:lastModifiedBy>Colleen Zak</cp:lastModifiedBy>
  <cp:revision>15</cp:revision>
  <dcterms:created xsi:type="dcterms:W3CDTF">2018-10-31T19:51:32Z</dcterms:created>
  <dcterms:modified xsi:type="dcterms:W3CDTF">2018-12-11T08:33:38Z</dcterms:modified>
</cp:coreProperties>
</file>