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6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264" r:id="rId5"/>
    <p:sldId id="265" r:id="rId6"/>
    <p:sldId id="267" r:id="rId7"/>
    <p:sldId id="261" r:id="rId8"/>
    <p:sldId id="262" r:id="rId9"/>
    <p:sldId id="266" r:id="rId10"/>
    <p:sldId id="268" r:id="rId11"/>
    <p:sldId id="279" r:id="rId12"/>
    <p:sldId id="272" r:id="rId13"/>
    <p:sldId id="273" r:id="rId14"/>
    <p:sldId id="269" r:id="rId15"/>
    <p:sldId id="278" r:id="rId16"/>
    <p:sldId id="270" r:id="rId17"/>
    <p:sldId id="275" r:id="rId18"/>
    <p:sldId id="259" r:id="rId19"/>
    <p:sldId id="258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384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641289-A7B2-4CB2-8A3C-ED625D601591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D3370E-2352-4EBB-B821-06EF56498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6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B1F7D10-A16A-4D26-A5E7-A7229C3F229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F83542-918B-4E70-80A9-826F058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9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Georgia: *** Hot times to reach out to social work:</a:t>
            </a:r>
          </a:p>
          <a:p>
            <a:r>
              <a:rPr lang="en-US" dirty="0" smtClean="0"/>
              <a:t>-I highlight this particular bullet as it pertains</a:t>
            </a:r>
            <a:r>
              <a:rPr lang="en-US" baseline="0" dirty="0" smtClean="0"/>
              <a:t> to my work with IBS patients.</a:t>
            </a:r>
          </a:p>
          <a:p>
            <a:pPr marL="178307" indent="-178307">
              <a:buFontTx/>
              <a:buChar char="-"/>
            </a:pPr>
            <a:r>
              <a:rPr lang="en-US" dirty="0" smtClean="0"/>
              <a:t>Trying to get back to school after a long absence</a:t>
            </a:r>
          </a:p>
          <a:p>
            <a:pPr marL="178307" indent="-178307">
              <a:buFontTx/>
              <a:buChar char="-"/>
            </a:pPr>
            <a:r>
              <a:rPr lang="en-US" dirty="0" smtClean="0"/>
              <a:t>Transition to the start of a new school year</a:t>
            </a:r>
          </a:p>
          <a:p>
            <a:pPr marL="178307" indent="-178307">
              <a:buFontTx/>
              <a:buChar char="-"/>
            </a:pPr>
            <a:r>
              <a:rPr lang="en-US" dirty="0" smtClean="0"/>
              <a:t>If patient is struggling academically because of symptoms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lot of our patients have had experiences and flares of </a:t>
            </a:r>
            <a:r>
              <a:rPr lang="en-US" baseline="0" dirty="0" err="1" smtClean="0"/>
              <a:t>sx</a:t>
            </a:r>
            <a:r>
              <a:rPr lang="en-US" baseline="0" dirty="0" smtClean="0"/>
              <a:t> which has led to extensive absences. And or helping </a:t>
            </a:r>
            <a:r>
              <a:rPr lang="en-US" baseline="0" dirty="0" err="1" smtClean="0"/>
              <a:t>patietns</a:t>
            </a:r>
            <a:r>
              <a:rPr lang="en-US" baseline="0" dirty="0" smtClean="0"/>
              <a:t> with the transition back to school after the summer and or just in general struggling with academics due to symptoms. </a:t>
            </a:r>
          </a:p>
          <a:p>
            <a:r>
              <a:rPr lang="en-US" baseline="0" dirty="0" smtClean="0"/>
              <a:t>My role has been to correspond with the school to help develop a plan to reintegrate student/patient (this could look like partial days back)</a:t>
            </a:r>
          </a:p>
          <a:p>
            <a:r>
              <a:rPr lang="en-US" baseline="0" dirty="0" smtClean="0"/>
              <a:t>. Identify accommodation supports while in school as our goal as I imagine everyone’s goal is to be in school and function to the best of one’s abilities. </a:t>
            </a:r>
          </a:p>
          <a:p>
            <a:r>
              <a:rPr lang="en-US" baseline="0" dirty="0" smtClean="0"/>
              <a:t>504 plans- access to bathrooms, private, extra time on assignments,. </a:t>
            </a:r>
          </a:p>
          <a:p>
            <a:r>
              <a:rPr lang="en-US" baseline="0" dirty="0" smtClean="0"/>
              <a:t>We are encouraging to live well and having a plan in place that supports this is key. </a:t>
            </a:r>
            <a:endParaRPr lang="en-US" dirty="0" smtClean="0"/>
          </a:p>
          <a:p>
            <a:pPr marL="178307" indent="-178307">
              <a:buFontTx/>
              <a:buChar char="-"/>
            </a:pPr>
            <a:endParaRPr lang="en-US" dirty="0"/>
          </a:p>
          <a:p>
            <a:pPr marL="178307" indent="-178307">
              <a:buFontTx/>
              <a:buChar char="-"/>
            </a:pPr>
            <a:r>
              <a:rPr lang="en-US" dirty="0" smtClean="0"/>
              <a:t>We want to work with the school to come up with a plan to come up with a team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90BA2-B2A7-4B99-97EC-26D410FBBD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8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Georgia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90BA2-B2A7-4B99-97EC-26D410FBBD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9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40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9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20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56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3771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6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0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661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2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EEB404-775D-45C9-8A59-AC6FE1A17C33}" type="datetimeFigureOut">
              <a:rPr lang="en-US" smtClean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A2ABA4-3DBE-4066-A730-801A0D5CDA4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85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search?source=hp&amp;ei=4VrXW_HcL4Ga_Qb-8r34BQ&amp;q=education+law+center+pa&amp;btnK=Google+Search&amp;oq=education+law+center+pa&amp;gs_l=psy-ab.3..0j38.11.2229..2359...0.0..2.392.2714.8j4j5j1......0....1..gws-wiz.......35i39j0i20i264j0i131j0i20i263j0i22i30.uK_RHn15FtY" TargetMode="External"/><Relationship Id="rId3" Type="http://schemas.openxmlformats.org/officeDocument/2006/relationships/hyperlink" Target="https://www.google.com/search?ei=5FrXW7bdOeHm_Qbl4ayoAQ&amp;q=education+law+center+nj&amp;oq=education+law+center+pa&amp;gs_l=psy-ab.1.0.0i71l8.0.0..19889...0.0..0.0.0.......0......gws-wiz.St8rg9-YCYQ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atalie.sendler@co.cape-may.nj.us" TargetMode="External"/><Relationship Id="rId4" Type="http://schemas.openxmlformats.org/officeDocument/2006/relationships/hyperlink" Target="https://www.nj.gov/health/fhs/specialneeds/case-management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beischer@co.bergen.nj.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Resources for Patient/Families with Chronic Illness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Children’s Hospital of Philadelphia </a:t>
            </a:r>
          </a:p>
          <a:p>
            <a:r>
              <a:rPr lang="en-US" sz="6400" dirty="0" smtClean="0"/>
              <a:t>Georgia Pitsakis, LCSW</a:t>
            </a:r>
          </a:p>
          <a:p>
            <a:r>
              <a:rPr lang="en-US" sz="6400" dirty="0" smtClean="0"/>
              <a:t>Christine Hall, LCSW </a:t>
            </a:r>
          </a:p>
          <a:p>
            <a:endParaRPr lang="en-US" sz="6400" dirty="0"/>
          </a:p>
          <a:p>
            <a:r>
              <a:rPr lang="en-US" sz="6400" dirty="0" smtClean="0"/>
              <a:t>Saturday, November 3</a:t>
            </a:r>
            <a:r>
              <a:rPr lang="en-US" sz="6400" baseline="30000" dirty="0" smtClean="0"/>
              <a:t>rd</a:t>
            </a:r>
            <a:r>
              <a:rPr lang="en-US" sz="6400" dirty="0" smtClean="0"/>
              <a:t>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23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Community </a:t>
            </a:r>
            <a:r>
              <a:rPr lang="en-US" dirty="0"/>
              <a:t>A</a:t>
            </a:r>
            <a:r>
              <a:rPr lang="en-US" dirty="0" smtClean="0"/>
              <a:t>gencies that </a:t>
            </a:r>
            <a:r>
              <a:rPr lang="en-US" dirty="0"/>
              <a:t>P</a:t>
            </a:r>
            <a:r>
              <a:rPr lang="en-US" dirty="0" smtClean="0"/>
              <a:t>artner with CHOP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community agencies may sometimes assist with utility bills, transportation costs, etc. </a:t>
            </a:r>
          </a:p>
          <a:p>
            <a:pPr lvl="1"/>
            <a:r>
              <a:rPr lang="en-US" dirty="0" smtClean="0"/>
              <a:t>Disease specific</a:t>
            </a:r>
          </a:p>
          <a:p>
            <a:pPr lvl="1"/>
            <a:r>
              <a:rPr lang="en-US" dirty="0" smtClean="0"/>
              <a:t>County specific </a:t>
            </a:r>
          </a:p>
          <a:p>
            <a:pPr lvl="1"/>
            <a:r>
              <a:rPr lang="en-US" dirty="0" smtClean="0"/>
              <a:t>Needs specific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encourage you to ask your local SW what community agencies might fit your family’s needs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5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Assistance Transportation </a:t>
            </a:r>
          </a:p>
          <a:p>
            <a:r>
              <a:rPr lang="en-US" dirty="0" smtClean="0"/>
              <a:t>Utility Assistance </a:t>
            </a:r>
          </a:p>
          <a:p>
            <a:r>
              <a:rPr lang="en-US" dirty="0" smtClean="0"/>
              <a:t>Pharmaceutical Assistance Programs</a:t>
            </a:r>
          </a:p>
          <a:p>
            <a:r>
              <a:rPr lang="en-US" dirty="0" smtClean="0"/>
              <a:t>Family Medical Leave Act</a:t>
            </a:r>
          </a:p>
          <a:p>
            <a:r>
              <a:rPr lang="en-US" dirty="0" smtClean="0"/>
              <a:t>Make A Wish</a:t>
            </a:r>
          </a:p>
          <a:p>
            <a:r>
              <a:rPr lang="en-US" dirty="0" smtClean="0"/>
              <a:t>Advanced Care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30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Assistance Transportation </a:t>
            </a:r>
            <a:r>
              <a:rPr lang="en-US" dirty="0" smtClean="0"/>
              <a:t>Program (MATP)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transportation to </a:t>
            </a:r>
            <a:r>
              <a:rPr lang="en-US" dirty="0" smtClean="0"/>
              <a:t>non-emergency medical </a:t>
            </a:r>
            <a:r>
              <a:rPr lang="en-US" dirty="0"/>
              <a:t>appointments for Medical Assistance </a:t>
            </a:r>
            <a:r>
              <a:rPr lang="en-US" dirty="0" smtClean="0"/>
              <a:t>recipients</a:t>
            </a:r>
          </a:p>
          <a:p>
            <a:endParaRPr lang="en-US" dirty="0"/>
          </a:p>
          <a:p>
            <a:r>
              <a:rPr lang="en-US" dirty="0" smtClean="0"/>
              <a:t>Varies by state and county</a:t>
            </a:r>
          </a:p>
          <a:p>
            <a:endParaRPr lang="en-US" dirty="0" smtClean="0"/>
          </a:p>
          <a:p>
            <a:r>
              <a:rPr lang="en-US" dirty="0" smtClean="0"/>
              <a:t>Can include:</a:t>
            </a:r>
          </a:p>
          <a:p>
            <a:pPr lvl="1"/>
            <a:r>
              <a:rPr lang="en-US" dirty="0" smtClean="0"/>
              <a:t>Door-to-door service</a:t>
            </a:r>
          </a:p>
          <a:p>
            <a:pPr lvl="1"/>
            <a:r>
              <a:rPr lang="en-US" dirty="0" smtClean="0"/>
              <a:t>Shuttle rides</a:t>
            </a:r>
          </a:p>
          <a:p>
            <a:pPr lvl="1"/>
            <a:r>
              <a:rPr lang="en-US" dirty="0" smtClean="0"/>
              <a:t>Bus fares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1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Gas &amp; Electric</a:t>
            </a:r>
            <a:br>
              <a:rPr lang="en-US" dirty="0" smtClean="0"/>
            </a:br>
            <a:r>
              <a:rPr lang="en-US" dirty="0" smtClean="0"/>
              <a:t>Medical Necessity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qualify if </a:t>
            </a:r>
            <a:r>
              <a:rPr lang="en-US" dirty="0" smtClean="0"/>
              <a:t>you </a:t>
            </a:r>
            <a:r>
              <a:rPr lang="en-US" dirty="0"/>
              <a:t>have a </a:t>
            </a:r>
            <a:r>
              <a:rPr lang="en-US" dirty="0" smtClean="0"/>
              <a:t>medical condition </a:t>
            </a:r>
            <a:r>
              <a:rPr lang="en-US" dirty="0"/>
              <a:t>that will be </a:t>
            </a:r>
            <a:r>
              <a:rPr lang="en-US" dirty="0" smtClean="0"/>
              <a:t>affected </a:t>
            </a:r>
            <a:r>
              <a:rPr lang="en-US" dirty="0"/>
              <a:t>by the loss of </a:t>
            </a:r>
            <a:r>
              <a:rPr lang="en-US" dirty="0" smtClean="0"/>
              <a:t>service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medical certification </a:t>
            </a:r>
            <a:r>
              <a:rPr lang="en-US" dirty="0" smtClean="0"/>
              <a:t>may  </a:t>
            </a:r>
            <a:r>
              <a:rPr lang="en-US" dirty="0"/>
              <a:t>prevent a shut off or restore service for 30 </a:t>
            </a:r>
            <a:r>
              <a:rPr lang="en-US" dirty="0" smtClean="0"/>
              <a:t>days</a:t>
            </a:r>
          </a:p>
          <a:p>
            <a:endParaRPr lang="en-US" dirty="0"/>
          </a:p>
          <a:p>
            <a:r>
              <a:rPr lang="en-US" dirty="0" smtClean="0"/>
              <a:t>Medical provider needs to 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79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Assistance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pathway assistance programs vary by company</a:t>
            </a:r>
          </a:p>
          <a:p>
            <a:endParaRPr lang="en-US" dirty="0"/>
          </a:p>
          <a:p>
            <a:r>
              <a:rPr lang="en-US" dirty="0" smtClean="0"/>
              <a:t>May help with high copays, or drugs insurance does not cover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encourage you to reach out to the pharmaceutical company to identify which programs are offered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89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 Accommodations </a:t>
            </a:r>
            <a:br>
              <a:rPr lang="en-US" dirty="0" smtClean="0"/>
            </a:br>
            <a:r>
              <a:rPr lang="en-US" dirty="0" smtClean="0"/>
              <a:t>Family </a:t>
            </a:r>
            <a:r>
              <a:rPr lang="en-US" dirty="0"/>
              <a:t>and Medical Leave Act (FMLA)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 for work to support medical-related absences</a:t>
            </a:r>
          </a:p>
          <a:p>
            <a:endParaRPr lang="en-US" dirty="0"/>
          </a:p>
          <a:p>
            <a:r>
              <a:rPr lang="en-US" dirty="0" smtClean="0"/>
              <a:t>FMLA </a:t>
            </a:r>
            <a:r>
              <a:rPr lang="en-US" dirty="0"/>
              <a:t>is designed to help employees balance their work and </a:t>
            </a:r>
            <a:r>
              <a:rPr lang="en-US" dirty="0" smtClean="0"/>
              <a:t>medical  </a:t>
            </a:r>
            <a:r>
              <a:rPr lang="en-US" dirty="0"/>
              <a:t>responsibilities by allowing them to take reasonable </a:t>
            </a:r>
            <a:r>
              <a:rPr lang="en-US" b="1" dirty="0"/>
              <a:t>unpaid leave </a:t>
            </a:r>
            <a:r>
              <a:rPr lang="en-US" dirty="0"/>
              <a:t>for certain family and medical reasons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Requires medical documentation</a:t>
            </a:r>
          </a:p>
          <a:p>
            <a:endParaRPr lang="en-US" dirty="0" smtClean="0"/>
          </a:p>
          <a:p>
            <a:r>
              <a:rPr lang="en-US" dirty="0" smtClean="0"/>
              <a:t>Patient and their family members may qualify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83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smtClean="0"/>
              <a:t>A Wish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 that grants wishes to chronically ill children</a:t>
            </a:r>
          </a:p>
          <a:p>
            <a:r>
              <a:rPr lang="en-US" dirty="0" smtClean="0"/>
              <a:t>Families can self-refer but need a medical provider to complete eligibility form</a:t>
            </a:r>
          </a:p>
          <a:p>
            <a:r>
              <a:rPr lang="en-US" dirty="0" smtClean="0"/>
              <a:t>Eligibility varies by diagnosis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730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Advanced </a:t>
            </a:r>
            <a:r>
              <a:rPr lang="en-US" dirty="0" smtClean="0"/>
              <a:t>Care </a:t>
            </a:r>
            <a:r>
              <a:rPr lang="en-US" dirty="0"/>
              <a:t>P</a:t>
            </a:r>
            <a:r>
              <a:rPr lang="en-US" dirty="0" smtClean="0"/>
              <a:t>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ncluding </a:t>
            </a:r>
            <a:r>
              <a:rPr lang="en-US" dirty="0"/>
              <a:t>completion of advanced directives and living </a:t>
            </a:r>
            <a:r>
              <a:rPr lang="en-US" dirty="0" smtClean="0"/>
              <a:t>wills</a:t>
            </a:r>
          </a:p>
          <a:p>
            <a:endParaRPr lang="en-US" dirty="0" smtClean="0"/>
          </a:p>
          <a:p>
            <a:r>
              <a:rPr lang="en-US" dirty="0"/>
              <a:t>A </a:t>
            </a:r>
            <a:r>
              <a:rPr lang="en-US" b="1" dirty="0"/>
              <a:t>living will </a:t>
            </a:r>
            <a:r>
              <a:rPr lang="en-US" dirty="0"/>
              <a:t>is your written statement of your healthcare choices in limited </a:t>
            </a:r>
            <a:r>
              <a:rPr lang="en-US" dirty="0" smtClean="0"/>
              <a:t>circumstances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b="1" dirty="0" smtClean="0"/>
              <a:t>advanced directive </a:t>
            </a:r>
            <a:r>
              <a:rPr lang="en-US" dirty="0" smtClean="0"/>
              <a:t>is a document </a:t>
            </a:r>
            <a:r>
              <a:rPr lang="en-US" dirty="0"/>
              <a:t>in which a person either states choices for medical treatment or appoints someone to make choices for </a:t>
            </a:r>
            <a:r>
              <a:rPr lang="en-US" dirty="0" smtClean="0"/>
              <a:t>them </a:t>
            </a:r>
            <a:br>
              <a:rPr lang="en-US" dirty="0" smtClean="0"/>
            </a:br>
            <a:r>
              <a:rPr lang="en-US" i="1" dirty="0" smtClean="0"/>
              <a:t>	(a </a:t>
            </a:r>
            <a:r>
              <a:rPr lang="en-US" i="1" dirty="0"/>
              <a:t>living will or durable power of attorney for health </a:t>
            </a:r>
            <a:r>
              <a:rPr lang="en-US" i="1" dirty="0" smtClean="0"/>
              <a:t>care)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7882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Accommodations and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Worker is here to be an advocate for your child in the school setting (whether that be in public, private and </a:t>
            </a:r>
            <a:r>
              <a:rPr lang="en-US" smtClean="0"/>
              <a:t>or college) </a:t>
            </a:r>
            <a:r>
              <a:rPr lang="en-US" dirty="0" smtClean="0"/>
              <a:t>to ensure that your child’s needs are being met re: to their medical needs</a:t>
            </a:r>
          </a:p>
          <a:p>
            <a:pPr lvl="1"/>
            <a:r>
              <a:rPr lang="en-US" dirty="0" smtClean="0"/>
              <a:t>Phone consultation to address your child’s needs in school </a:t>
            </a:r>
          </a:p>
          <a:p>
            <a:pPr lvl="1"/>
            <a:r>
              <a:rPr lang="en-US" dirty="0" smtClean="0"/>
              <a:t>Assist with creating 504 plans or Individualized Health Plans </a:t>
            </a:r>
          </a:p>
          <a:p>
            <a:pPr lvl="2"/>
            <a:r>
              <a:rPr lang="en-US" dirty="0" smtClean="0"/>
              <a:t>Typical accommodations we advocate for include:</a:t>
            </a:r>
          </a:p>
          <a:p>
            <a:pPr lvl="3"/>
            <a:r>
              <a:rPr lang="en-US" dirty="0" smtClean="0"/>
              <a:t>Unrestricted access to bathroom </a:t>
            </a:r>
          </a:p>
          <a:p>
            <a:pPr lvl="3"/>
            <a:r>
              <a:rPr lang="en-US" dirty="0" smtClean="0"/>
              <a:t>Extra time on assignments and tests </a:t>
            </a:r>
          </a:p>
          <a:p>
            <a:pPr lvl="3"/>
            <a:r>
              <a:rPr lang="en-US" dirty="0" smtClean="0"/>
              <a:t>Access to snacks and water</a:t>
            </a:r>
          </a:p>
          <a:p>
            <a:pPr lvl="2"/>
            <a:r>
              <a:rPr lang="en-US" dirty="0" smtClean="0"/>
              <a:t>In the event your child misses school due to unanticipated symptoms or hospitalizations, we work with school to identify a reintegration plan for a gradual return </a:t>
            </a:r>
          </a:p>
          <a:p>
            <a:pPr lvl="1"/>
            <a:r>
              <a:rPr lang="en-US" dirty="0" smtClean="0"/>
              <a:t>Additional resources: </a:t>
            </a:r>
          </a:p>
          <a:p>
            <a:pPr lvl="2"/>
            <a:r>
              <a:rPr lang="en-US" dirty="0" smtClean="0"/>
              <a:t>Education Law Center in PA </a:t>
            </a:r>
            <a:r>
              <a:rPr lang="en-US" u="sng" dirty="0">
                <a:hlinkClick r:id="rId2" tooltip="Call via Hangouts"/>
              </a:rPr>
              <a:t>(215) </a:t>
            </a:r>
            <a:r>
              <a:rPr lang="en-US" u="sng" dirty="0" smtClean="0">
                <a:hlinkClick r:id="rId2" tooltip="Call via Hangouts"/>
              </a:rPr>
              <a:t>238-6970</a:t>
            </a:r>
            <a:endParaRPr lang="en-US" dirty="0" smtClean="0"/>
          </a:p>
          <a:p>
            <a:pPr lvl="2"/>
            <a:r>
              <a:rPr lang="en-US" dirty="0" smtClean="0"/>
              <a:t>Education Law Center in NJ </a:t>
            </a:r>
            <a:r>
              <a:rPr lang="en-US" u="sng" dirty="0">
                <a:hlinkClick r:id="rId3" tooltip="Call via Hangouts"/>
              </a:rPr>
              <a:t>(973) 624-1815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911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Obtain Social Work Services at CHOP?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Ask your provider to connect with a social worker at your next appointment or call provider’s office to direct to social work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Call the SW department at 215-590-2072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381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2" y="685799"/>
            <a:ext cx="10587038" cy="908771"/>
          </a:xfrm>
        </p:spPr>
        <p:txBody>
          <a:bodyPr/>
          <a:lstStyle/>
          <a:p>
            <a:r>
              <a:rPr lang="en-US" dirty="0" smtClean="0"/>
              <a:t>What We Do: Outpatient Social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912" y="1676400"/>
            <a:ext cx="10158413" cy="42481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Work with patients/families to overcome barriers to maintaining a healthy lifestyle/following treatment recommendations (i.e. transportation, food insecurity, finances, custody/consent).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Communicate with school teams (including colleges) re: appropriate accommodations, reintegration after absences and promoting school attendance.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Follow-up with families who have difficulty with appointment attendance and/ or following treatment recommendations. Identify possible barriers and facilitate solutions.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Identify and assist with insurance barriers (i.e. refer families to appropriate team to assist with insurance issues, assist with Medicaid applications or assess need for patient assistance programs).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Provide community referrals for patients identified as needing a higher level of outpatient psychiatric care.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333333"/>
                </a:solidFill>
              </a:rPr>
              <a:t>Connect </a:t>
            </a:r>
            <a:r>
              <a:rPr lang="en-US" sz="1600" dirty="0">
                <a:solidFill>
                  <a:srgbClr val="333333"/>
                </a:solidFill>
              </a:rPr>
              <a:t>patients and families to resources and social service agencies in their </a:t>
            </a:r>
            <a:r>
              <a:rPr lang="en-US" sz="1600" dirty="0" smtClean="0">
                <a:solidFill>
                  <a:srgbClr val="333333"/>
                </a:solidFill>
              </a:rPr>
              <a:t>community.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33333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333333"/>
                </a:solidFill>
              </a:rPr>
              <a:t>Assist with patient issues or concerns with transition to adult care.  </a:t>
            </a:r>
            <a:endParaRPr lang="en-US" sz="1600" dirty="0">
              <a:solidFill>
                <a:srgbClr val="33333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4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and Financial Resources in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Secondary Medicaid PH-95 loophole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</a:p>
          <a:p>
            <a:r>
              <a:rPr lang="en-US" sz="3200" dirty="0" smtClean="0"/>
              <a:t>TACHP, Technology Assisted Children’s Home Program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Local community agencies are also available to possibly assist with utility bills, and other expenses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2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Secondary Medicaid in PA, PH-95 Loophole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PH-95 and secondary Medicaid are interchangeable </a:t>
            </a:r>
          </a:p>
          <a:p>
            <a:r>
              <a:rPr lang="en-US" dirty="0"/>
              <a:t>Encourage families to apply for secondary insurance to assist with significant out of pocket expenses re: to their child’s medical needs </a:t>
            </a:r>
            <a:endParaRPr lang="en-US" dirty="0" smtClean="0"/>
          </a:p>
          <a:p>
            <a:r>
              <a:rPr lang="en-US" dirty="0"/>
              <a:t>For children 18 and under </a:t>
            </a:r>
            <a:r>
              <a:rPr lang="en-US" dirty="0" smtClean="0"/>
              <a:t>only </a:t>
            </a:r>
          </a:p>
          <a:p>
            <a:r>
              <a:rPr lang="en-US" dirty="0" smtClean="0"/>
              <a:t>Only patients with a primary insurance are eligible</a:t>
            </a:r>
          </a:p>
          <a:p>
            <a:r>
              <a:rPr lang="en-US" dirty="0" smtClean="0"/>
              <a:t>Not a guarantee based on diagnosis but worthwhile to apply </a:t>
            </a:r>
          </a:p>
          <a:p>
            <a:r>
              <a:rPr lang="en-US" dirty="0" smtClean="0"/>
              <a:t>It is possible to </a:t>
            </a:r>
            <a:r>
              <a:rPr lang="en-US" dirty="0"/>
              <a:t>r</a:t>
            </a:r>
            <a:r>
              <a:rPr lang="en-US" dirty="0" smtClean="0"/>
              <a:t>etroactive 3 months from date of Medicaid application- but not a guarantee </a:t>
            </a:r>
          </a:p>
          <a:p>
            <a:r>
              <a:rPr lang="en-US" dirty="0" smtClean="0"/>
              <a:t>Encourage you to explore this in your state by calling your local Medicaid office to see what your options are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375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help you apply for secondary Medicaid in the state of PA?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Family Health Coverage Program </a:t>
            </a:r>
          </a:p>
          <a:p>
            <a:pPr lvl="1"/>
            <a:r>
              <a:rPr lang="en-US" dirty="0" smtClean="0"/>
              <a:t>CHOP program, however, they will assist with anyone applying for PA Medicaid both secondary and straight Medicaid </a:t>
            </a:r>
          </a:p>
          <a:p>
            <a:pPr lvl="1"/>
            <a:r>
              <a:rPr lang="en-US" dirty="0" smtClean="0"/>
              <a:t>800-974-215</a:t>
            </a:r>
          </a:p>
          <a:p>
            <a:pPr lvl="0"/>
            <a:r>
              <a:rPr lang="en-US" dirty="0" smtClean="0"/>
              <a:t>PCCY </a:t>
            </a:r>
            <a:r>
              <a:rPr lang="en-US" dirty="0"/>
              <a:t>Health Insurance for Kids Hotline (free service)</a:t>
            </a:r>
          </a:p>
          <a:p>
            <a:pPr lvl="1"/>
            <a:r>
              <a:rPr lang="en-US" dirty="0"/>
              <a:t>Speak to Deb about any questions you may have and she can help you troubleshoot</a:t>
            </a:r>
          </a:p>
          <a:p>
            <a:pPr lvl="1"/>
            <a:r>
              <a:rPr lang="en-US" dirty="0"/>
              <a:t>Deborah </a:t>
            </a:r>
            <a:r>
              <a:rPr lang="en-US" dirty="0" err="1" smtClean="0"/>
              <a:t>Zubow</a:t>
            </a:r>
            <a:r>
              <a:rPr lang="en-US" dirty="0" smtClean="0"/>
              <a:t> </a:t>
            </a:r>
            <a:r>
              <a:rPr lang="en-US" dirty="0"/>
              <a:t>215-563-5848 ext. 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10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TACHP: Technology Assisted Children’s Home Program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TACHP is a state funded program in the state of PA, it is available in all PA counties </a:t>
            </a:r>
          </a:p>
          <a:p>
            <a:r>
              <a:rPr lang="en-US" dirty="0" smtClean="0"/>
              <a:t>Goals include promoting health</a:t>
            </a:r>
            <a:r>
              <a:rPr lang="en-US" dirty="0"/>
              <a:t>, and prevent and manage chronic disease, especially among vulnerable populations, through community-based outreach, education and </a:t>
            </a:r>
            <a:r>
              <a:rPr lang="en-US" dirty="0" smtClean="0"/>
              <a:t>advocacy</a:t>
            </a:r>
            <a:endParaRPr lang="en-US" dirty="0"/>
          </a:p>
          <a:p>
            <a:r>
              <a:rPr lang="en-US" dirty="0" smtClean="0"/>
              <a:t>Once TACHP receives referral from SW, medical provider, school, or even family directly they will arrange a needs assessment and help identify resources in your county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2724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Jersey Resources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Secondary Medicaid is very difficult to obtain in NJ</a:t>
            </a:r>
          </a:p>
          <a:p>
            <a:pPr lvl="1"/>
            <a:r>
              <a:rPr lang="en-US" dirty="0" smtClean="0"/>
              <a:t>Within GI, we know of very few cases where a patient has had both a primary and secondary insurance, this is not a resource we refer to families and Family Coverage Program at CHOP does not assist NJ patients apply for Medicaid </a:t>
            </a:r>
          </a:p>
          <a:p>
            <a:r>
              <a:rPr lang="en-US" dirty="0" smtClean="0"/>
              <a:t>Case Management Units </a:t>
            </a:r>
          </a:p>
          <a:p>
            <a:r>
              <a:rPr lang="en-US" dirty="0" smtClean="0"/>
              <a:t>Catastrophic Relief Fund </a:t>
            </a:r>
          </a:p>
          <a:p>
            <a:r>
              <a:rPr lang="en-US" dirty="0"/>
              <a:t>Pharmaceutical Assistance to the Aged &amp; Disabled (PAAD</a:t>
            </a:r>
            <a:r>
              <a:rPr lang="en-US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136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951772"/>
          </a:xfrm>
        </p:spPr>
        <p:txBody>
          <a:bodyPr>
            <a:normAutofit/>
          </a:bodyPr>
          <a:lstStyle/>
          <a:p>
            <a:r>
              <a:rPr lang="en-US" dirty="0" smtClean="0"/>
              <a:t>Case Management Units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72635"/>
              </p:ext>
            </p:extLst>
          </p:nvPr>
        </p:nvGraphicFramePr>
        <p:xfrm>
          <a:off x="989012" y="3242540"/>
          <a:ext cx="10515600" cy="3402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7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County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Address/Telephone/Fax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Contact Information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69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Atlantic County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SCHS-CMU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Atlantic County  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6106 Black Horse Pike            Building C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Egg Harbor </a:t>
                      </a:r>
                      <a:r>
                        <a:rPr lang="en-US" sz="1000" dirty="0" err="1">
                          <a:effectLst/>
                        </a:rPr>
                        <a:t>Twp</a:t>
                      </a:r>
                      <a:r>
                        <a:rPr lang="en-US" sz="1000" dirty="0">
                          <a:effectLst/>
                        </a:rPr>
                        <a:t>, NJ 08234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Phone: 609-909-9269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Fax: N/A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Cindy </a:t>
                      </a:r>
                      <a:r>
                        <a:rPr lang="en-US" sz="1000" dirty="0" err="1">
                          <a:effectLst/>
                        </a:rPr>
                        <a:t>Hause</a:t>
                      </a:r>
                      <a:r>
                        <a:rPr lang="en-US" sz="1000" dirty="0">
                          <a:effectLst/>
                        </a:rPr>
                        <a:t>, Unit Coordinator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Email: chause@childrens-specialized.org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9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Bergen County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SCHS-CMU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Bergen County Department of Human Services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1 Bergen County Plaza, 2nd Floor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Hackensack, NJ 07601-4895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Phone: 201-634-2621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Fax: 201-336-7199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Erin Beischer, LCSW, Program Coordinator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Email: </a:t>
                      </a:r>
                      <a:r>
                        <a:rPr lang="en-US" sz="1000" u="none" strike="noStrike">
                          <a:effectLst/>
                          <a:hlinkClick r:id="rId2"/>
                        </a:rPr>
                        <a:t>ebeischer@co.bergen.nj.us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35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Cape May County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SCHS-CMU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Cape May County Department of Health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6 Moore Road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DN 601 Crest Haven Complex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Cape May Court House, NJ 08210-3067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Phone: 609-465-6841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Fax: 609-463-0511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Natalie Sendler, Director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Email: </a:t>
                      </a:r>
                      <a:r>
                        <a:rPr lang="en-US" sz="1000" u="none" strike="noStrike" dirty="0">
                          <a:effectLst/>
                          <a:hlinkClick r:id="rId3"/>
                        </a:rPr>
                        <a:t>natalie.sendler@co.cape-may.nj.us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67" marR="40667" marT="40667" marB="4066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78844" y="1737360"/>
            <a:ext cx="91533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New Jersey’s 21 counties maintains a Special Child Health Services (SCHS) Case Management Unit (CMU) partially funded by its Board of Chosen Freeholders to promote access to preventive and primary care for </a:t>
            </a:r>
            <a:r>
              <a:rPr lang="en-US" b="1" dirty="0"/>
              <a:t>Children and Youth with Special Health Care Needs</a:t>
            </a:r>
            <a:r>
              <a:rPr lang="en-US" dirty="0"/>
              <a:t> (CYSHCN) from birth through 21 years of age </a:t>
            </a:r>
            <a:r>
              <a:rPr lang="en-US" dirty="0">
                <a:hlinkClick r:id="rId4"/>
              </a:rPr>
              <a:t>https://www.nj.gov/health/fhs/specialneeds/case-management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8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Catastrophic Relief Fund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5259"/>
            <a:ext cx="10058400" cy="4023360"/>
          </a:xfrm>
        </p:spPr>
        <p:txBody>
          <a:bodyPr/>
          <a:lstStyle/>
          <a:p>
            <a:r>
              <a:rPr lang="en-US" dirty="0" smtClean="0"/>
              <a:t>Financial </a:t>
            </a:r>
            <a:r>
              <a:rPr lang="en-US" dirty="0"/>
              <a:t>assistance program for New Jersey Families whose children have an illness or condition </a:t>
            </a:r>
            <a:r>
              <a:rPr lang="en-US" dirty="0" smtClean="0"/>
              <a:t>not otherwise covered by </a:t>
            </a:r>
            <a:r>
              <a:rPr lang="en-US" dirty="0"/>
              <a:t>insurance, State or Federal programs, or other </a:t>
            </a:r>
            <a:r>
              <a:rPr lang="en-US" dirty="0" smtClean="0"/>
              <a:t>sources, </a:t>
            </a:r>
            <a:r>
              <a:rPr lang="en-US" dirty="0"/>
              <a:t>such as fundraising.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</a:t>
            </a:r>
            <a:r>
              <a:rPr lang="en-US" dirty="0" smtClean="0"/>
              <a:t>und </a:t>
            </a:r>
            <a:r>
              <a:rPr lang="en-US" dirty="0"/>
              <a:t>is intended to assist in preserving a family's ability to cope with the responsibilities which accompany a child's significant health problems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0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286</TotalTime>
  <Words>1394</Words>
  <Application>Microsoft Macintosh PowerPoint</Application>
  <PresentationFormat>Custom</PresentationFormat>
  <Paragraphs>165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Retrospect</vt:lpstr>
      <vt:lpstr>Resources for Patient/Families with Chronic Illness </vt:lpstr>
      <vt:lpstr>What We Do: Outpatient Social Work</vt:lpstr>
      <vt:lpstr>Insurance and Financial Resources in PA</vt:lpstr>
      <vt:lpstr>Secondary Medicaid in PA, PH-95 Loophole </vt:lpstr>
      <vt:lpstr>Who can help you apply for secondary Medicaid in the state of PA? </vt:lpstr>
      <vt:lpstr>TACHP: Technology Assisted Children’s Home Program  </vt:lpstr>
      <vt:lpstr>New Jersey Resources  </vt:lpstr>
      <vt:lpstr>Case Management Units  </vt:lpstr>
      <vt:lpstr>Catastrophic Relief Fund </vt:lpstr>
      <vt:lpstr>Local Community Agencies that Partner with CHOP</vt:lpstr>
      <vt:lpstr>Common Resources </vt:lpstr>
      <vt:lpstr>Medical Assistance Transportation Program (MATP)</vt:lpstr>
      <vt:lpstr>Gas &amp; Electric Medical Necessity Forms</vt:lpstr>
      <vt:lpstr>Pharmaceutical Assistance </vt:lpstr>
      <vt:lpstr>Work Accommodations  Family and Medical Leave Act (FMLA)</vt:lpstr>
      <vt:lpstr>Make A Wish </vt:lpstr>
      <vt:lpstr>Advanced Care Planning</vt:lpstr>
      <vt:lpstr>School Accommodations and Supports</vt:lpstr>
      <vt:lpstr>How to Obtain Social Work Services at CHOP? </vt:lpstr>
    </vt:vector>
  </TitlesOfParts>
  <Company>The Children's Hospital of Philadelphia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Colleen Zak</cp:lastModifiedBy>
  <cp:revision>21</cp:revision>
  <cp:lastPrinted>2018-11-01T14:15:49Z</cp:lastPrinted>
  <dcterms:created xsi:type="dcterms:W3CDTF">2018-10-15T18:35:43Z</dcterms:created>
  <dcterms:modified xsi:type="dcterms:W3CDTF">2018-12-10T09:31:39Z</dcterms:modified>
</cp:coreProperties>
</file>