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6" r:id="rId5"/>
  </p:sldMasterIdLst>
  <p:notesMasterIdLst>
    <p:notesMasterId r:id="rId29"/>
  </p:notesMasterIdLst>
  <p:handoutMasterIdLst>
    <p:handoutMasterId r:id="rId30"/>
  </p:handoutMasterIdLst>
  <p:sldIdLst>
    <p:sldId id="397" r:id="rId6"/>
    <p:sldId id="260" r:id="rId7"/>
    <p:sldId id="398" r:id="rId8"/>
    <p:sldId id="399" r:id="rId9"/>
    <p:sldId id="400" r:id="rId10"/>
    <p:sldId id="396" r:id="rId11"/>
    <p:sldId id="401" r:id="rId12"/>
    <p:sldId id="402" r:id="rId13"/>
    <p:sldId id="403" r:id="rId14"/>
    <p:sldId id="406" r:id="rId15"/>
    <p:sldId id="404" r:id="rId16"/>
    <p:sldId id="407" r:id="rId17"/>
    <p:sldId id="415" r:id="rId18"/>
    <p:sldId id="414" r:id="rId19"/>
    <p:sldId id="386" r:id="rId20"/>
    <p:sldId id="408" r:id="rId21"/>
    <p:sldId id="409" r:id="rId22"/>
    <p:sldId id="410" r:id="rId23"/>
    <p:sldId id="411" r:id="rId24"/>
    <p:sldId id="412" r:id="rId25"/>
    <p:sldId id="413" r:id="rId26"/>
    <p:sldId id="384" r:id="rId27"/>
    <p:sldId id="3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B3D"/>
    <a:srgbClr val="FFFFFF"/>
    <a:srgbClr val="D11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83" autoAdjust="0"/>
    <p:restoredTop sz="94660"/>
  </p:normalViewPr>
  <p:slideViewPr>
    <p:cSldViewPr snapToGrid="0">
      <p:cViewPr>
        <p:scale>
          <a:sx n="75" d="100"/>
          <a:sy n="75" d="100"/>
        </p:scale>
        <p:origin x="-5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911C-5065-4675-83F3-8B1885F17C72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526-6356-429B-8A21-8987EFFB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9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74326-AD78-4E67-8599-BA8A5604D89A}" type="datetimeFigureOut">
              <a:rPr lang="en-US" smtClean="0"/>
              <a:t>12/10/18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EB8B-B78C-4FCA-B737-0D9226F57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3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306" y="599304"/>
            <a:ext cx="5577591" cy="1207008"/>
          </a:xfrm>
        </p:spPr>
        <p:txBody>
          <a:bodyPr anchor="ctr"/>
          <a:lstStyle>
            <a:lvl1pPr algn="l"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en-US" cap="all" baseline="0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6306" y="2001884"/>
            <a:ext cx="5577589" cy="49795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9685" y="6356352"/>
            <a:ext cx="5637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96306" y="2764852"/>
            <a:ext cx="5577417" cy="404018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6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276816"/>
            <a:ext cx="10701494" cy="94238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751" y="1486744"/>
            <a:ext cx="10701494" cy="41232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8530" y="6249260"/>
            <a:ext cx="414622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7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514" y="1576882"/>
            <a:ext cx="10717426" cy="12651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8530" y="6249260"/>
            <a:ext cx="414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9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593"/>
            <a:ext cx="10514061" cy="13250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>
          <a:xfrm>
            <a:off x="0" y="2819750"/>
            <a:ext cx="7498080" cy="403825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49E4490-A100-4A7F-BB67-A47038162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0"/>
          <a:stretch/>
        </p:blipFill>
        <p:spPr>
          <a:xfrm>
            <a:off x="0" y="615286"/>
            <a:ext cx="12192000" cy="624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55701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36155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37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1298" y="545626"/>
            <a:ext cx="5386123" cy="1207008"/>
          </a:xfrm>
        </p:spPr>
        <p:txBody>
          <a:bodyPr anchor="ctr"/>
          <a:lstStyle>
            <a:lvl1pPr algn="l">
              <a:defRPr sz="3600" cap="all" baseline="0"/>
            </a:lvl1pPr>
          </a:lstStyle>
          <a:p>
            <a:r>
              <a:rPr lang="en-US" cap="all" baseline="0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298" y="2001884"/>
            <a:ext cx="5386124" cy="49795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09685" y="6356352"/>
            <a:ext cx="5637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01298" y="2764851"/>
            <a:ext cx="5386124" cy="49861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0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989" y="296615"/>
            <a:ext cx="10691690" cy="9308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989" y="1505566"/>
            <a:ext cx="10691690" cy="41044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2054" y="6249259"/>
            <a:ext cx="43933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0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751" y="1543930"/>
            <a:ext cx="10709190" cy="104275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2054" y="6249259"/>
            <a:ext cx="439335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99" r:id="rId4"/>
    <p:sldLayoutId id="2147483700" r:id="rId5"/>
    <p:sldLayoutId id="2147483701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584B3D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584B3D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4B3D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4B3D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4B3D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linicaltrials.gov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uttm2@email.chop.edu" TargetMode="External"/><Relationship Id="rId3" Type="http://schemas.openxmlformats.org/officeDocument/2006/relationships/hyperlink" Target="mailto:hartunge@email.chop.ed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mailto:egibson@childrensnational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32623" y="462393"/>
            <a:ext cx="5577591" cy="1207008"/>
          </a:xfrm>
        </p:spPr>
        <p:txBody>
          <a:bodyPr/>
          <a:lstStyle/>
          <a:p>
            <a:r>
              <a:rPr lang="en-US" sz="4000" dirty="0" smtClean="0">
                <a:latin typeface="+mj-lt"/>
              </a:rPr>
              <a:t>ARPKD: imaging research and clinical trials</a:t>
            </a:r>
            <a:endParaRPr lang="en-US" sz="4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>
                <a:latin typeface="+mj-lt"/>
              </a:rPr>
              <a:t>1</a:t>
            </a:fld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012" y="3585411"/>
            <a:ext cx="6531008" cy="680996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+mj-lt"/>
              </a:rPr>
              <a:t>ARPKD-CHF Conference: Empowering the Patient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+mj-lt"/>
              </a:rPr>
              <a:t>Saturday November 3, 2018</a:t>
            </a:r>
          </a:p>
          <a:p>
            <a:pPr algn="r"/>
            <a:endParaRPr lang="en-US" sz="1800" b="1" dirty="0" smtClean="0">
              <a:latin typeface="+mj-lt"/>
            </a:endParaRPr>
          </a:p>
        </p:txBody>
      </p:sp>
      <p:sp>
        <p:nvSpPr>
          <p:cNvPr id="9" name="Subtitle 6"/>
          <p:cNvSpPr txBox="1">
            <a:spLocks/>
          </p:cNvSpPr>
          <p:nvPr/>
        </p:nvSpPr>
        <p:spPr>
          <a:xfrm>
            <a:off x="432623" y="2151759"/>
            <a:ext cx="6759571" cy="1632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 baseline="0">
                <a:solidFill>
                  <a:srgbClr val="584B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smtClean="0">
                <a:latin typeface="+mj-lt"/>
              </a:rPr>
              <a:t>Erum Aftab Hartung, MD, MTR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Assistant Professor of Pediatrics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Division of Nephrology, CHOP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>
                <a:latin typeface="+mj-lt"/>
              </a:rPr>
              <a:t>Perelman School of Medicine at the University of Pennsylvania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83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276816"/>
            <a:ext cx="7384825" cy="942384"/>
          </a:xfrm>
        </p:spPr>
        <p:txBody>
          <a:bodyPr/>
          <a:lstStyle/>
          <a:p>
            <a:r>
              <a:rPr lang="en-US" dirty="0"/>
              <a:t>Novel imaging biomarkers in ARPKD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850" y="1566887"/>
            <a:ext cx="6034915" cy="416846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are the imaging methods?</a:t>
            </a:r>
          </a:p>
          <a:p>
            <a:pPr lvl="1"/>
            <a:r>
              <a:rPr lang="en-US" sz="3200" dirty="0" smtClean="0"/>
              <a:t>Kidneys: measurements of tissue stiffness and cyst burden</a:t>
            </a:r>
          </a:p>
          <a:p>
            <a:pPr lvl="2"/>
            <a:r>
              <a:rPr lang="en-US" sz="2800" dirty="0" smtClean="0"/>
              <a:t>US elastography</a:t>
            </a:r>
          </a:p>
          <a:p>
            <a:pPr lvl="2"/>
            <a:r>
              <a:rPr lang="en-US" sz="2800" dirty="0" smtClean="0"/>
              <a:t>Multiple MRI sequences (quantitative T2 mapping, diffusion)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10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576" y="78648"/>
            <a:ext cx="4324280" cy="3243210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8355273" y="2702344"/>
            <a:ext cx="3058886" cy="70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</a:rPr>
              <a:t>Healthy 12 y/o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576" y="3428102"/>
            <a:ext cx="4324280" cy="3243211"/>
          </a:xfrm>
          <a:prstGeom prst="rect">
            <a:avLst/>
          </a:prstGeom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8355273" y="6154367"/>
            <a:ext cx="3058886" cy="701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71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SzPct val="75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60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49" indent="-228594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ARPKD, 13 y/o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3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276816"/>
            <a:ext cx="7216600" cy="942384"/>
          </a:xfrm>
        </p:spPr>
        <p:txBody>
          <a:bodyPr/>
          <a:lstStyle/>
          <a:p>
            <a:r>
              <a:rPr lang="en-US" dirty="0"/>
              <a:t>Novel imaging biomarkers in ARPKD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50" y="1486744"/>
            <a:ext cx="6667961" cy="4351348"/>
          </a:xfrm>
        </p:spPr>
        <p:txBody>
          <a:bodyPr>
            <a:noAutofit/>
          </a:bodyPr>
          <a:lstStyle/>
          <a:p>
            <a:r>
              <a:rPr lang="en-US" dirty="0" smtClean="0"/>
              <a:t>27 ARPKD patients and 24 healthy children have participated thus far</a:t>
            </a:r>
          </a:p>
          <a:p>
            <a:r>
              <a:rPr lang="en-US" b="1" dirty="0" smtClean="0"/>
              <a:t>Findings to date</a:t>
            </a:r>
            <a:r>
              <a:rPr lang="en-US" dirty="0" smtClean="0"/>
              <a:t>:</a:t>
            </a:r>
          </a:p>
          <a:p>
            <a:pPr lvl="1"/>
            <a:r>
              <a:rPr lang="en-US" b="1" dirty="0" smtClean="0"/>
              <a:t>US elastography </a:t>
            </a:r>
            <a:r>
              <a:rPr lang="en-US" dirty="0" smtClean="0"/>
              <a:t>of the liver appears to be helpful in detecting liver fibrosis and portal hypertension in children with ARPKD</a:t>
            </a:r>
          </a:p>
          <a:p>
            <a:pPr lvl="1"/>
            <a:r>
              <a:rPr lang="en-US" sz="2800" b="1" dirty="0" smtClean="0"/>
              <a:t>MR elastography </a:t>
            </a:r>
            <a:r>
              <a:rPr lang="en-US" sz="2800" dirty="0" smtClean="0"/>
              <a:t>also appears promising to detect liver fibrosis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83" b="38"/>
          <a:stretch/>
        </p:blipFill>
        <p:spPr>
          <a:xfrm>
            <a:off x="7391400" y="341176"/>
            <a:ext cx="4800600" cy="3619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49260"/>
            <a:ext cx="467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Hartung EA et al., manuscript under review; Sharma S et al., ASN abstract 2017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46" y="4135078"/>
            <a:ext cx="3634282" cy="2640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7387" y="92150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US elastography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8146" y="4117256"/>
            <a:ext cx="363428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MR elastography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422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0" y="276816"/>
            <a:ext cx="7413547" cy="942384"/>
          </a:xfrm>
        </p:spPr>
        <p:txBody>
          <a:bodyPr/>
          <a:lstStyle/>
          <a:p>
            <a:r>
              <a:rPr lang="en-US" dirty="0"/>
              <a:t>Novel imaging biomarkers in ARPKD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47" y="4021033"/>
            <a:ext cx="6931753" cy="274343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7750" y="1959421"/>
            <a:ext cx="4310449" cy="4123224"/>
          </a:xfrm>
        </p:spPr>
        <p:txBody>
          <a:bodyPr/>
          <a:lstStyle/>
          <a:p>
            <a:r>
              <a:rPr lang="en-US" b="1" dirty="0" smtClean="0"/>
              <a:t>Findings to date:</a:t>
            </a:r>
          </a:p>
          <a:p>
            <a:pPr lvl="1"/>
            <a:r>
              <a:rPr lang="en-US" b="1" dirty="0" smtClean="0"/>
              <a:t>Diffusion tensor MRI </a:t>
            </a:r>
            <a:r>
              <a:rPr lang="en-US" dirty="0" smtClean="0"/>
              <a:t>shows significant kidney tissue disorganization (lower fractional anisotropy, FA) in ARPKD patients compared to healthy controls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6288" b="16050"/>
          <a:stretch/>
        </p:blipFill>
        <p:spPr>
          <a:xfrm>
            <a:off x="7200900" y="642213"/>
            <a:ext cx="4572000" cy="3120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0200" y="492127"/>
            <a:ext cx="38227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FA measured by DTI-MRI</a:t>
            </a:r>
          </a:p>
          <a:p>
            <a:pPr algn="ctr"/>
            <a:r>
              <a:rPr lang="en-US" dirty="0" smtClean="0">
                <a:latin typeface="+mj-lt"/>
              </a:rPr>
              <a:t>Healthy vs. ARPKD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071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Tesevatinib</a:t>
            </a:r>
            <a:r>
              <a:rPr lang="en-US" dirty="0" smtClean="0"/>
              <a:t> clinical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77663" y="6249988"/>
            <a:ext cx="414337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31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" r="19556" b="-43"/>
          <a:stretch/>
        </p:blipFill>
        <p:spPr>
          <a:xfrm>
            <a:off x="197224" y="1404323"/>
            <a:ext cx="6984033" cy="44193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Cysts form and grow?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90386" y="6434180"/>
            <a:ext cx="414622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-586796" y="6522306"/>
            <a:ext cx="627529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en-US" sz="1200" dirty="0" smtClean="0">
                <a:solidFill>
                  <a:schemeClr val="bg2"/>
                </a:solidFill>
                <a:latin typeface="+mj-lt"/>
              </a:rPr>
              <a:t>Blanco G &amp; Wallace DP. Am J </a:t>
            </a:r>
            <a:r>
              <a:rPr lang="en-US" altLang="en-US" sz="1200" dirty="0" err="1" smtClean="0">
                <a:solidFill>
                  <a:schemeClr val="bg2"/>
                </a:solidFill>
                <a:latin typeface="+mj-lt"/>
              </a:rPr>
              <a:t>Physiol</a:t>
            </a:r>
            <a:r>
              <a:rPr lang="en-US" altLang="en-US" sz="1200" dirty="0" smtClean="0">
                <a:solidFill>
                  <a:schemeClr val="bg2"/>
                </a:solidFill>
                <a:latin typeface="+mj-lt"/>
              </a:rPr>
              <a:t> 2013; </a:t>
            </a:r>
            <a:r>
              <a:rPr lang="en-US" altLang="en-US" sz="1200" dirty="0" err="1" smtClean="0">
                <a:solidFill>
                  <a:schemeClr val="bg2"/>
                </a:solidFill>
                <a:latin typeface="+mj-lt"/>
              </a:rPr>
              <a:t>Staruschenko</a:t>
            </a:r>
            <a:r>
              <a:rPr lang="en-US" altLang="en-US" sz="1200" dirty="0" smtClean="0">
                <a:solidFill>
                  <a:schemeClr val="bg2"/>
                </a:solidFill>
                <a:latin typeface="+mj-lt"/>
              </a:rPr>
              <a:t> A. </a:t>
            </a:r>
            <a:r>
              <a:rPr lang="en-US" altLang="en-US" sz="1200" dirty="0" err="1" smtClean="0">
                <a:solidFill>
                  <a:schemeClr val="bg2"/>
                </a:solidFill>
                <a:latin typeface="+mj-lt"/>
              </a:rPr>
              <a:t>Compr</a:t>
            </a:r>
            <a:r>
              <a:rPr lang="en-US" altLang="en-US" sz="12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US" altLang="en-US" sz="1200" dirty="0" err="1" smtClean="0">
                <a:solidFill>
                  <a:schemeClr val="bg2"/>
                </a:solidFill>
                <a:latin typeface="+mj-lt"/>
              </a:rPr>
              <a:t>Physiol</a:t>
            </a:r>
            <a:r>
              <a:rPr lang="en-US" altLang="en-US" sz="1200" dirty="0" smtClean="0">
                <a:solidFill>
                  <a:schemeClr val="bg2"/>
                </a:solidFill>
                <a:latin typeface="+mj-lt"/>
              </a:rPr>
              <a:t> 2012</a:t>
            </a:r>
            <a:endParaRPr lang="en-US" altLang="en-US" sz="12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54222"/>
          <a:stretch/>
        </p:blipFill>
        <p:spPr>
          <a:xfrm>
            <a:off x="9362934" y="968446"/>
            <a:ext cx="2076031" cy="30601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5400000">
            <a:off x="5165181" y="3373027"/>
            <a:ext cx="2978643" cy="1922560"/>
          </a:xfrm>
          <a:custGeom>
            <a:avLst/>
            <a:gdLst>
              <a:gd name="connsiteX0" fmla="*/ 0 w 2039078"/>
              <a:gd name="connsiteY0" fmla="*/ 0 h 1090261"/>
              <a:gd name="connsiteX1" fmla="*/ 2039078 w 2039078"/>
              <a:gd name="connsiteY1" fmla="*/ 0 h 1090261"/>
              <a:gd name="connsiteX2" fmla="*/ 2039078 w 2039078"/>
              <a:gd name="connsiteY2" fmla="*/ 1090261 h 1090261"/>
              <a:gd name="connsiteX3" fmla="*/ 0 w 2039078"/>
              <a:gd name="connsiteY3" fmla="*/ 1090261 h 1090261"/>
              <a:gd name="connsiteX4" fmla="*/ 0 w 2039078"/>
              <a:gd name="connsiteY4" fmla="*/ 0 h 1090261"/>
              <a:gd name="connsiteX0" fmla="*/ 0 w 3043123"/>
              <a:gd name="connsiteY0" fmla="*/ 0 h 1269556"/>
              <a:gd name="connsiteX1" fmla="*/ 3043123 w 3043123"/>
              <a:gd name="connsiteY1" fmla="*/ 179295 h 1269556"/>
              <a:gd name="connsiteX2" fmla="*/ 3043123 w 3043123"/>
              <a:gd name="connsiteY2" fmla="*/ 1269556 h 1269556"/>
              <a:gd name="connsiteX3" fmla="*/ 1004045 w 3043123"/>
              <a:gd name="connsiteY3" fmla="*/ 1269556 h 1269556"/>
              <a:gd name="connsiteX4" fmla="*/ 0 w 3043123"/>
              <a:gd name="connsiteY4" fmla="*/ 0 h 1269556"/>
              <a:gd name="connsiteX0" fmla="*/ 0 w 3043123"/>
              <a:gd name="connsiteY0" fmla="*/ 0 h 1269556"/>
              <a:gd name="connsiteX1" fmla="*/ 3043123 w 3043123"/>
              <a:gd name="connsiteY1" fmla="*/ 179295 h 1269556"/>
              <a:gd name="connsiteX2" fmla="*/ 3043123 w 3043123"/>
              <a:gd name="connsiteY2" fmla="*/ 1269556 h 1269556"/>
              <a:gd name="connsiteX3" fmla="*/ 1075765 w 3043123"/>
              <a:gd name="connsiteY3" fmla="*/ 1233697 h 1269556"/>
              <a:gd name="connsiteX4" fmla="*/ 0 w 3043123"/>
              <a:gd name="connsiteY4" fmla="*/ 0 h 1269556"/>
              <a:gd name="connsiteX0" fmla="*/ 0 w 3043123"/>
              <a:gd name="connsiteY0" fmla="*/ 0 h 1431701"/>
              <a:gd name="connsiteX1" fmla="*/ 3043123 w 3043123"/>
              <a:gd name="connsiteY1" fmla="*/ 179295 h 1431701"/>
              <a:gd name="connsiteX2" fmla="*/ 3043123 w 3043123"/>
              <a:gd name="connsiteY2" fmla="*/ 1269556 h 1431701"/>
              <a:gd name="connsiteX3" fmla="*/ 1176300 w 3043123"/>
              <a:gd name="connsiteY3" fmla="*/ 1431701 h 1431701"/>
              <a:gd name="connsiteX4" fmla="*/ 0 w 3043123"/>
              <a:gd name="connsiteY4" fmla="*/ 0 h 1431701"/>
              <a:gd name="connsiteX0" fmla="*/ 27926 w 3071049"/>
              <a:gd name="connsiteY0" fmla="*/ 0 h 1431701"/>
              <a:gd name="connsiteX1" fmla="*/ 3071049 w 3071049"/>
              <a:gd name="connsiteY1" fmla="*/ 179295 h 1431701"/>
              <a:gd name="connsiteX2" fmla="*/ 3071049 w 3071049"/>
              <a:gd name="connsiteY2" fmla="*/ 1269556 h 1431701"/>
              <a:gd name="connsiteX3" fmla="*/ 1204226 w 3071049"/>
              <a:gd name="connsiteY3" fmla="*/ 1431701 h 1431701"/>
              <a:gd name="connsiteX4" fmla="*/ 27926 w 3071049"/>
              <a:gd name="connsiteY4" fmla="*/ 0 h 1431701"/>
              <a:gd name="connsiteX0" fmla="*/ 1 w 5489450"/>
              <a:gd name="connsiteY0" fmla="*/ 0 h 1417559"/>
              <a:gd name="connsiteX1" fmla="*/ 5489450 w 5489450"/>
              <a:gd name="connsiteY1" fmla="*/ 165153 h 1417559"/>
              <a:gd name="connsiteX2" fmla="*/ 5489450 w 5489450"/>
              <a:gd name="connsiteY2" fmla="*/ 1255414 h 1417559"/>
              <a:gd name="connsiteX3" fmla="*/ 3622627 w 5489450"/>
              <a:gd name="connsiteY3" fmla="*/ 1417559 h 1417559"/>
              <a:gd name="connsiteX4" fmla="*/ 1 w 5489450"/>
              <a:gd name="connsiteY4" fmla="*/ 0 h 1417559"/>
              <a:gd name="connsiteX0" fmla="*/ -1 w 5489448"/>
              <a:gd name="connsiteY0" fmla="*/ 0 h 1417559"/>
              <a:gd name="connsiteX1" fmla="*/ 5489448 w 5489448"/>
              <a:gd name="connsiteY1" fmla="*/ 165153 h 1417559"/>
              <a:gd name="connsiteX2" fmla="*/ 5489448 w 5489448"/>
              <a:gd name="connsiteY2" fmla="*/ 1255414 h 1417559"/>
              <a:gd name="connsiteX3" fmla="*/ 3622625 w 5489448"/>
              <a:gd name="connsiteY3" fmla="*/ 1417559 h 1417559"/>
              <a:gd name="connsiteX4" fmla="*/ -1 w 5489448"/>
              <a:gd name="connsiteY4" fmla="*/ 0 h 1417559"/>
              <a:gd name="connsiteX0" fmla="*/ 86668 w 5576117"/>
              <a:gd name="connsiteY0" fmla="*/ 0 h 1417559"/>
              <a:gd name="connsiteX1" fmla="*/ 5576117 w 5576117"/>
              <a:gd name="connsiteY1" fmla="*/ 165153 h 1417559"/>
              <a:gd name="connsiteX2" fmla="*/ 5576117 w 5576117"/>
              <a:gd name="connsiteY2" fmla="*/ 1255414 h 1417559"/>
              <a:gd name="connsiteX3" fmla="*/ 3709294 w 5576117"/>
              <a:gd name="connsiteY3" fmla="*/ 1417559 h 1417559"/>
              <a:gd name="connsiteX4" fmla="*/ 86668 w 5576117"/>
              <a:gd name="connsiteY4" fmla="*/ 0 h 1417559"/>
              <a:gd name="connsiteX0" fmla="*/ 77852 w 5567301"/>
              <a:gd name="connsiteY0" fmla="*/ 0 h 1516561"/>
              <a:gd name="connsiteX1" fmla="*/ 5567301 w 5567301"/>
              <a:gd name="connsiteY1" fmla="*/ 165153 h 1516561"/>
              <a:gd name="connsiteX2" fmla="*/ 5567301 w 5567301"/>
              <a:gd name="connsiteY2" fmla="*/ 1255414 h 1516561"/>
              <a:gd name="connsiteX3" fmla="*/ 4002082 w 5567301"/>
              <a:gd name="connsiteY3" fmla="*/ 1516561 h 1516561"/>
              <a:gd name="connsiteX4" fmla="*/ 77852 w 5567301"/>
              <a:gd name="connsiteY4" fmla="*/ 0 h 151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7301" h="1516561">
                <a:moveTo>
                  <a:pt x="77852" y="0"/>
                </a:moveTo>
                <a:lnTo>
                  <a:pt x="5567301" y="165153"/>
                </a:lnTo>
                <a:lnTo>
                  <a:pt x="5567301" y="1255414"/>
                </a:lnTo>
                <a:lnTo>
                  <a:pt x="4002082" y="1516561"/>
                </a:lnTo>
                <a:cubicBezTo>
                  <a:pt x="1967923" y="954469"/>
                  <a:pt x="-468361" y="576235"/>
                  <a:pt x="7785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550851" y="1657900"/>
            <a:ext cx="1945119" cy="5199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/>
              <a:t>ADPKD</a:t>
            </a:r>
            <a:endParaRPr lang="en-US" sz="3600" dirty="0"/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9126072" y="748008"/>
            <a:ext cx="2312894" cy="51995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 smtClean="0"/>
              <a:t>ARPKD</a:t>
            </a:r>
            <a:endParaRPr lang="en-US" sz="3600" dirty="0"/>
          </a:p>
        </p:txBody>
      </p:sp>
      <p:sp>
        <p:nvSpPr>
          <p:cNvPr id="17" name="Rounded Rectangle 16"/>
          <p:cNvSpPr/>
          <p:nvPr/>
        </p:nvSpPr>
        <p:spPr>
          <a:xfrm>
            <a:off x="6479504" y="4942886"/>
            <a:ext cx="2646568" cy="1572913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D11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1. Genetic mutation causes tubule cells to grow &amp; multiply abnormally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862918" y="4625788"/>
            <a:ext cx="791584" cy="317098"/>
          </a:xfrm>
          <a:prstGeom prst="line">
            <a:avLst/>
          </a:prstGeom>
          <a:ln w="38100">
            <a:solidFill>
              <a:srgbClr val="D11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928847" y="2997767"/>
            <a:ext cx="1472103" cy="1945119"/>
          </a:xfrm>
          <a:prstGeom prst="line">
            <a:avLst/>
          </a:prstGeom>
          <a:ln w="38100">
            <a:solidFill>
              <a:srgbClr val="D119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7299140" y="1272988"/>
            <a:ext cx="2143576" cy="2977728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D11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2. Excess fluid secreted into cysts and tubule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cells keep multiplying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(influenced by vasopressin,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cAMP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EGF,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Src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0282519" y="1917876"/>
            <a:ext cx="367552" cy="387721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0868916" y="1959733"/>
            <a:ext cx="428987" cy="343991"/>
          </a:xfrm>
          <a:prstGeom prst="straightConnector1">
            <a:avLst/>
          </a:prstGeom>
          <a:ln w="28575">
            <a:solidFill>
              <a:schemeClr val="tx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6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751" y="276816"/>
            <a:ext cx="4014586" cy="942384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ARPKD: drug trials</a:t>
            </a:r>
            <a:endParaRPr lang="en-US" dirty="0">
              <a:latin typeface="+mj-lt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37751" y="1486743"/>
            <a:ext cx="3777835" cy="4658547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Tesevatinib</a:t>
            </a:r>
            <a:endParaRPr lang="en-US" b="1" dirty="0" smtClean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multi-kinase inhibitor (EGF, </a:t>
            </a:r>
            <a:r>
              <a:rPr lang="en-US" dirty="0" err="1" smtClean="0">
                <a:solidFill>
                  <a:schemeClr val="bg2"/>
                </a:solidFill>
              </a:rPr>
              <a:t>Src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 smtClean="0">
                <a:solidFill>
                  <a:schemeClr val="bg2"/>
                </a:solidFill>
              </a:rPr>
              <a:t>cAMP</a:t>
            </a:r>
            <a:r>
              <a:rPr lang="en-US" dirty="0" smtClean="0">
                <a:solidFill>
                  <a:schemeClr val="bg2"/>
                </a:solidFill>
              </a:rPr>
              <a:t>)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Improved kidney &amp; liver disease in 2 different animal models of ARPKD (BPK mice and PCK rats)</a:t>
            </a:r>
            <a:r>
              <a:rPr lang="en-US" baseline="300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86" y="6145291"/>
            <a:ext cx="288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2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Sweeney WE et al. World J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Nephrol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2017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326" y="131368"/>
            <a:ext cx="3367900" cy="188514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70015" y="21729"/>
            <a:ext cx="3946078" cy="3413647"/>
            <a:chOff x="4261064" y="102057"/>
            <a:chExt cx="4222097" cy="35316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94393" y="290033"/>
              <a:ext cx="3284652" cy="334365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900379" y="1698502"/>
              <a:ext cx="1811298" cy="286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Control + TSV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2026" y="1691829"/>
              <a:ext cx="1823377" cy="286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BPK untreated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90895" y="3341127"/>
              <a:ext cx="1823377" cy="286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BPK + TSV low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74552" y="3341127"/>
              <a:ext cx="1908609" cy="28657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BPK + TSV high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265044" y="1616092"/>
              <a:ext cx="2683579" cy="6915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+mj-lt"/>
                </a:rPr>
                <a:t>BPK mice</a:t>
              </a:r>
            </a:p>
            <a:p>
              <a:pPr algn="ctr"/>
              <a:r>
                <a:rPr lang="en-US" b="1" dirty="0" smtClean="0">
                  <a:solidFill>
                    <a:schemeClr val="bg2"/>
                  </a:solidFill>
                  <a:latin typeface="+mj-lt"/>
                </a:rPr>
                <a:t> (treated P4-P21)</a:t>
              </a:r>
              <a:endParaRPr lang="en-US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19662" y="102057"/>
              <a:ext cx="1544728" cy="320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latin typeface="+mj-lt"/>
                </a:rPr>
                <a:t>P21 Kidneys</a:t>
              </a:r>
              <a:endParaRPr lang="en-US" sz="14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95933" y="1872208"/>
            <a:ext cx="3919763" cy="1700488"/>
            <a:chOff x="8382543" y="2173902"/>
            <a:chExt cx="3919763" cy="17004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543" y="2480213"/>
              <a:ext cx="3756869" cy="123216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402703" y="2173902"/>
              <a:ext cx="982053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latin typeface="+mj-lt"/>
                </a:rPr>
                <a:t>P21 Liver</a:t>
              </a:r>
              <a:endParaRPr lang="en-US" sz="14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04994" y="3581718"/>
              <a:ext cx="129429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BPK untreated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37852" y="3597391"/>
              <a:ext cx="12814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BPK + TSV low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53975" y="3581718"/>
              <a:ext cx="14483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BPK + TSV high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40239" y="3763502"/>
            <a:ext cx="3476895" cy="3091113"/>
            <a:chOff x="4937112" y="3674623"/>
            <a:chExt cx="3476895" cy="30911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4212" y="3674623"/>
              <a:ext cx="3215437" cy="29104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937112" y="4898569"/>
              <a:ext cx="18112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Control + TSV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48015" y="4892322"/>
              <a:ext cx="182337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PCK untreated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37112" y="6482360"/>
              <a:ext cx="182337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PCK + TSV low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05398" y="6488737"/>
              <a:ext cx="190860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PCK + TSV high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 rot="16200000">
            <a:off x="3333713" y="4731005"/>
            <a:ext cx="26835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+mj-lt"/>
              </a:rPr>
              <a:t>PCK rats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  <a:latin typeface="+mj-lt"/>
              </a:rPr>
              <a:t> (treated P30-90)</a:t>
            </a:r>
            <a:endParaRPr lang="en-US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79335" y="3609543"/>
            <a:ext cx="127144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P90 Kidneys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332283" y="5231370"/>
            <a:ext cx="3859717" cy="1564562"/>
            <a:chOff x="8297830" y="5112707"/>
            <a:chExt cx="3859717" cy="156456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1245" y="5112707"/>
              <a:ext cx="3750981" cy="131242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297830" y="6395960"/>
              <a:ext cx="129429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PCK untreated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33041" y="6400270"/>
              <a:ext cx="12814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PCK + TSV low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709216" y="6385084"/>
              <a:ext cx="14483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PCK + TSV high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0827" y="3715152"/>
            <a:ext cx="2461399" cy="155754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332283" y="4954371"/>
            <a:ext cx="982053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+mj-lt"/>
              </a:rPr>
              <a:t>P90 Liver</a:t>
            </a:r>
            <a:endParaRPr lang="en-US" sz="1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70014" y="21729"/>
            <a:ext cx="7716665" cy="350482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73218" y="3595611"/>
            <a:ext cx="7729372" cy="32322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+mj-lt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ARPKD </a:t>
            </a:r>
            <a:r>
              <a:rPr lang="en-US" dirty="0" err="1" smtClean="0"/>
              <a:t>Tesevatinib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 Phase 1, Safety, Pharmacokinetic, Single Ascending Dose Study of </a:t>
            </a:r>
            <a:r>
              <a:rPr lang="en-US" b="1" dirty="0" err="1"/>
              <a:t>Tesevatinib</a:t>
            </a:r>
            <a:r>
              <a:rPr lang="en-US" b="1" dirty="0"/>
              <a:t> in Pediatric Subjects With ARPKD</a:t>
            </a:r>
            <a:r>
              <a:rPr lang="en-US" dirty="0"/>
              <a:t> 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www.ClinicalTrials.gov</a:t>
            </a:r>
            <a:r>
              <a:rPr lang="en-US" dirty="0" smtClean="0"/>
              <a:t>, NCT03096080</a:t>
            </a:r>
            <a:r>
              <a:rPr lang="en-US" dirty="0"/>
              <a:t>)</a:t>
            </a:r>
          </a:p>
          <a:p>
            <a:r>
              <a:rPr lang="en-US" b="1" dirty="0" smtClean="0"/>
              <a:t>Goal: </a:t>
            </a:r>
            <a:r>
              <a:rPr lang="en-US" dirty="0" smtClean="0"/>
              <a:t>To study the pharmacokinetics (how the drug is processed in the body) and safety of a single dose of </a:t>
            </a:r>
            <a:r>
              <a:rPr lang="en-US" dirty="0" err="1" smtClean="0"/>
              <a:t>tesevatinib</a:t>
            </a:r>
            <a:r>
              <a:rPr lang="en-US" dirty="0" smtClean="0"/>
              <a:t> in children with ARPKD</a:t>
            </a:r>
          </a:p>
          <a:p>
            <a:r>
              <a:rPr lang="en-US" b="1" dirty="0" smtClean="0"/>
              <a:t>Why?</a:t>
            </a:r>
          </a:p>
          <a:p>
            <a:pPr lvl="1"/>
            <a:r>
              <a:rPr lang="en-US" dirty="0" smtClean="0"/>
              <a:t>Phase 1 clinical trial (earliest phase) to find out the best dose and ensure safety before moving to a multiple-dose trial</a:t>
            </a:r>
          </a:p>
          <a:p>
            <a:r>
              <a:rPr lang="en-US" b="1" dirty="0" smtClean="0"/>
              <a:t>Who?</a:t>
            </a:r>
          </a:p>
          <a:p>
            <a:pPr lvl="1"/>
            <a:r>
              <a:rPr lang="en-US" dirty="0" smtClean="0"/>
              <a:t>Children with ARPKD aged 5-12 years old</a:t>
            </a:r>
          </a:p>
          <a:p>
            <a:pPr lvl="1"/>
            <a:r>
              <a:rPr lang="en-US" dirty="0" smtClean="0"/>
              <a:t>GFR ≥ 50, plus other eligibility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98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ARPKD </a:t>
            </a:r>
            <a:r>
              <a:rPr lang="en-US" dirty="0" err="1"/>
              <a:t>Tesevatinib</a:t>
            </a:r>
            <a:r>
              <a:rPr lang="en-US" dirty="0"/>
              <a:t>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is involved?</a:t>
            </a:r>
          </a:p>
          <a:p>
            <a:pPr lvl="1"/>
            <a:r>
              <a:rPr lang="en-US" dirty="0" smtClean="0"/>
              <a:t>6 total visits over ~6 weeks</a:t>
            </a:r>
          </a:p>
          <a:p>
            <a:pPr lvl="1"/>
            <a:r>
              <a:rPr lang="en-US" dirty="0" smtClean="0"/>
              <a:t>A single dose of </a:t>
            </a:r>
            <a:r>
              <a:rPr lang="en-US" dirty="0" err="1" smtClean="0"/>
              <a:t>tesevatinib</a:t>
            </a:r>
            <a:r>
              <a:rPr lang="en-US" dirty="0" smtClean="0"/>
              <a:t> by mouth, at one of 3 dose levels</a:t>
            </a:r>
          </a:p>
          <a:p>
            <a:pPr lvl="2"/>
            <a:r>
              <a:rPr lang="en-US" dirty="0" smtClean="0"/>
              <a:t>6 patients have completed dose level 1, currently recruiting for dose level 2</a:t>
            </a:r>
          </a:p>
          <a:p>
            <a:pPr lvl="1"/>
            <a:r>
              <a:rPr lang="en-US" dirty="0" smtClean="0"/>
              <a:t>Study procedures include vision and hearing tests, ECG, echocardiogram, ultrasound, IV placement, urine and blood testing, and physical exam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1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ARPKD studies at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Informational flyers for all research studies are in the back</a:t>
            </a:r>
          </a:p>
          <a:p>
            <a:r>
              <a:rPr lang="en-US" dirty="0" smtClean="0"/>
              <a:t>Interested in participating? Please contact me or my study coordinator:</a:t>
            </a:r>
          </a:p>
          <a:p>
            <a:r>
              <a:rPr lang="en-US" dirty="0" smtClean="0"/>
              <a:t>Mohini Dutt</a:t>
            </a:r>
          </a:p>
          <a:p>
            <a:pPr lvl="1"/>
            <a:r>
              <a:rPr lang="en-US" dirty="0" smtClean="0"/>
              <a:t>267-425-3933</a:t>
            </a:r>
          </a:p>
          <a:p>
            <a:pPr lvl="1"/>
            <a:r>
              <a:rPr lang="en-US" dirty="0" smtClean="0">
                <a:hlinkClick r:id="rId2"/>
              </a:rPr>
              <a:t>duttm2@email.chop.edu</a:t>
            </a:r>
            <a:endParaRPr lang="en-US" dirty="0" smtClean="0"/>
          </a:p>
          <a:p>
            <a:r>
              <a:rPr lang="en-US" dirty="0" smtClean="0"/>
              <a:t>Erum A. Hartung, MD, MTR</a:t>
            </a:r>
          </a:p>
          <a:p>
            <a:pPr lvl="1"/>
            <a:r>
              <a:rPr lang="en-US" dirty="0" smtClean="0"/>
              <a:t>215-590-2449</a:t>
            </a:r>
          </a:p>
          <a:p>
            <a:pPr lvl="1"/>
            <a:r>
              <a:rPr lang="en-US" dirty="0" smtClean="0">
                <a:hlinkClick r:id="rId3"/>
              </a:rPr>
              <a:t>hartunge@email.chop.edu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36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take-home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 brings hope for new research advances in ARPKD</a:t>
            </a:r>
          </a:p>
          <a:p>
            <a:r>
              <a:rPr lang="en-US" dirty="0" smtClean="0"/>
              <a:t>There are many opportunities to get involved!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6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review current research studies in ARPKD</a:t>
            </a:r>
          </a:p>
          <a:p>
            <a:pPr lvl="1"/>
            <a:r>
              <a:rPr lang="en-US" dirty="0" smtClean="0"/>
              <a:t>ARPKD database: UAB Hepatorenal Fibrocystic Disease Core</a:t>
            </a:r>
          </a:p>
          <a:p>
            <a:pPr lvl="1"/>
            <a:r>
              <a:rPr lang="en-US" dirty="0" smtClean="0"/>
              <a:t>CHOP Research studies</a:t>
            </a:r>
          </a:p>
          <a:p>
            <a:pPr lvl="2"/>
            <a:r>
              <a:rPr lang="en-US" dirty="0" smtClean="0"/>
              <a:t>Novel Imaging in ARPKD</a:t>
            </a:r>
            <a:endParaRPr lang="en-US" dirty="0"/>
          </a:p>
          <a:p>
            <a:pPr lvl="2"/>
            <a:r>
              <a:rPr lang="en-US" dirty="0" smtClean="0"/>
              <a:t>Clinical trial - </a:t>
            </a:r>
            <a:r>
              <a:rPr lang="en-US" dirty="0" err="1" smtClean="0"/>
              <a:t>tesevatinib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4F550-1366-4E3D-ABF6-F536D190CA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77663" y="6249988"/>
            <a:ext cx="414337" cy="365125"/>
          </a:xfrm>
        </p:spPr>
        <p:txBody>
          <a:bodyPr/>
          <a:lstStyle/>
          <a:p>
            <a:fld id="{AD40181A-01B0-4CB8-8614-1473649F674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13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slides: potential future drug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7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ARPKD: drug trials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37751" y="1280224"/>
            <a:ext cx="5720149" cy="4871194"/>
          </a:xfrm>
        </p:spPr>
        <p:txBody>
          <a:bodyPr/>
          <a:lstStyle/>
          <a:p>
            <a:r>
              <a:rPr lang="en-US" b="1" dirty="0" err="1" smtClean="0"/>
              <a:t>Tolvaptan</a:t>
            </a:r>
            <a:endParaRPr lang="en-US" b="1" dirty="0" smtClean="0"/>
          </a:p>
          <a:p>
            <a:pPr lvl="1"/>
            <a:r>
              <a:rPr lang="en-US" dirty="0"/>
              <a:t>Vasopressin receptor (V2R) antagonist</a:t>
            </a:r>
            <a:endParaRPr lang="en-US" dirty="0" smtClean="0"/>
          </a:p>
          <a:p>
            <a:pPr lvl="1"/>
            <a:r>
              <a:rPr lang="en-US" dirty="0" smtClean="0"/>
              <a:t>Pre-clinical trials in PCK rat showed some improvements in cyst &amp; kidney volume and fibrosis with </a:t>
            </a:r>
            <a:r>
              <a:rPr lang="en-US" dirty="0" err="1" smtClean="0"/>
              <a:t>tolvaptan</a:t>
            </a:r>
            <a:endParaRPr lang="en-US" dirty="0" smtClean="0"/>
          </a:p>
          <a:p>
            <a:pPr lvl="1"/>
            <a:r>
              <a:rPr lang="en-US" dirty="0" smtClean="0"/>
              <a:t>No pediatric trials yet in ARPKD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288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aseline="30000" dirty="0" smtClean="0">
                <a:solidFill>
                  <a:schemeClr val="bg2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Wang X et al. JASN 2005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80" y="0"/>
            <a:ext cx="5373414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49177" y="242832"/>
            <a:ext cx="3491290" cy="3620671"/>
            <a:chOff x="5631427" y="2027205"/>
            <a:chExt cx="3491290" cy="36206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427" y="2266021"/>
              <a:ext cx="3326791" cy="33818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36947" y="2027205"/>
              <a:ext cx="169288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Kidney weight per body weight (%)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29832" y="2119537"/>
              <a:ext cx="16928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Cystic area (%)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31409" y="3979232"/>
              <a:ext cx="16928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BUN (mg/</a:t>
              </a:r>
              <a:r>
                <a:rPr lang="en-US" sz="1200" b="1" dirty="0" err="1" smtClean="0">
                  <a:solidFill>
                    <a:schemeClr val="bg2"/>
                  </a:solidFill>
                  <a:latin typeface="+mj-lt"/>
                </a:rPr>
                <a:t>dL</a:t>
              </a:r>
              <a:r>
                <a:rPr lang="en-US" sz="1200" b="1" dirty="0" smtClean="0">
                  <a:solidFill>
                    <a:schemeClr val="bg2"/>
                  </a:solidFill>
                  <a:latin typeface="+mj-lt"/>
                </a:rPr>
                <a:t>)</a:t>
              </a:r>
              <a:endParaRPr lang="en-US" sz="1200" b="1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751" y="276816"/>
            <a:ext cx="7448937" cy="942384"/>
          </a:xfrm>
        </p:spPr>
        <p:txBody>
          <a:bodyPr/>
          <a:lstStyle/>
          <a:p>
            <a:r>
              <a:rPr lang="en-US" dirty="0" smtClean="0"/>
              <a:t>ARPKD: drug trials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37751" y="1486744"/>
            <a:ext cx="4648587" cy="445685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Octreotide / </a:t>
            </a:r>
            <a:r>
              <a:rPr lang="en-US" b="1" dirty="0" err="1" smtClean="0"/>
              <a:t>pasireotide</a:t>
            </a:r>
            <a:endParaRPr lang="en-US" b="1" dirty="0" smtClean="0"/>
          </a:p>
          <a:p>
            <a:pPr lvl="1"/>
            <a:r>
              <a:rPr lang="en-US" dirty="0" smtClean="0"/>
              <a:t>Somatostatin analogs </a:t>
            </a:r>
            <a:r>
              <a:rPr lang="en-US" dirty="0" smtClean="0">
                <a:sym typeface="Wingdings" panose="05000000000000000000" pitchFamily="2" charset="2"/>
              </a:rPr>
              <a:t> decrease </a:t>
            </a:r>
            <a:r>
              <a:rPr lang="en-US" dirty="0" err="1" smtClean="0">
                <a:sym typeface="Wingdings" panose="05000000000000000000" pitchFamily="2" charset="2"/>
              </a:rPr>
              <a:t>cAMP</a:t>
            </a:r>
            <a:r>
              <a:rPr lang="en-US" dirty="0" smtClean="0">
                <a:sym typeface="Wingdings" panose="05000000000000000000" pitchFamily="2" charset="2"/>
              </a:rPr>
              <a:t> activity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Appear effective for kidney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r>
              <a:rPr lang="en-US" dirty="0" smtClean="0">
                <a:sym typeface="Wingdings" panose="05000000000000000000" pitchFamily="2" charset="2"/>
              </a:rPr>
              <a:t> and liver</a:t>
            </a:r>
            <a:r>
              <a:rPr lang="en-US" baseline="30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 disease in PCK rat model</a:t>
            </a:r>
          </a:p>
          <a:p>
            <a:pPr lvl="1"/>
            <a:r>
              <a:rPr lang="en-US" dirty="0" smtClean="0"/>
              <a:t>No pediatric trials yet in ARPKD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691" y="6159868"/>
            <a:ext cx="485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>
                <a:solidFill>
                  <a:schemeClr val="bg2"/>
                </a:solidFill>
                <a:latin typeface="+mj-lt"/>
              </a:rPr>
              <a:t>1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Kugita M et al. 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PLoS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One 2017; </a:t>
            </a:r>
          </a:p>
          <a:p>
            <a:r>
              <a:rPr lang="en-US" baseline="30000" dirty="0" smtClean="0">
                <a:solidFill>
                  <a:schemeClr val="bg2"/>
                </a:solidFill>
                <a:latin typeface="+mj-lt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Masyuk et al. Hepatology 2013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732"/>
          <a:stretch/>
        </p:blipFill>
        <p:spPr>
          <a:xfrm>
            <a:off x="7512573" y="2342386"/>
            <a:ext cx="4679427" cy="1543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6974" y="4102319"/>
            <a:ext cx="5574378" cy="215270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ARPKD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51" y="1219200"/>
            <a:ext cx="7651217" cy="4689231"/>
          </a:xfrm>
        </p:spPr>
        <p:txBody>
          <a:bodyPr>
            <a:normAutofit/>
          </a:bodyPr>
          <a:lstStyle/>
          <a:p>
            <a:r>
              <a:rPr lang="en-US" b="1" dirty="0" smtClean="0"/>
              <a:t>University of Alabama at Birmingham (UAB) Hepatorenal </a:t>
            </a:r>
            <a:r>
              <a:rPr lang="en-US" b="1" dirty="0"/>
              <a:t>F</a:t>
            </a:r>
            <a:r>
              <a:rPr lang="en-US" b="1" dirty="0" smtClean="0"/>
              <a:t>ibrocystic </a:t>
            </a:r>
            <a:r>
              <a:rPr lang="en-US" b="1" dirty="0"/>
              <a:t>D</a:t>
            </a:r>
            <a:r>
              <a:rPr lang="en-US" b="1" dirty="0" smtClean="0"/>
              <a:t>iseases (HRFD) Core Center</a:t>
            </a:r>
          </a:p>
          <a:p>
            <a:pPr lvl="1"/>
            <a:r>
              <a:rPr lang="en-US" dirty="0" smtClean="0"/>
              <a:t>Led by Dr. Lisa Guay-Woodford (Children’s National Medical Center) and UAB colleagues</a:t>
            </a:r>
          </a:p>
          <a:p>
            <a:pPr lvl="1"/>
            <a:r>
              <a:rPr lang="en-US" dirty="0" smtClean="0"/>
              <a:t>Funded by NIH/NIDDK</a:t>
            </a:r>
          </a:p>
          <a:p>
            <a:pPr lvl="1"/>
            <a:r>
              <a:rPr lang="en-US" dirty="0" smtClean="0"/>
              <a:t>Focused on understanding causes of cystic kidney diseases (ARPKD + other genetic kidney-liver diseases) and the development of new therapeutic strategies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460" y="1486744"/>
            <a:ext cx="3266490" cy="33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6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ARPKD database: UAB HRFD Core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51" y="1486744"/>
            <a:ext cx="10701494" cy="45049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Anonymous</a:t>
            </a:r>
          </a:p>
          <a:p>
            <a:r>
              <a:rPr lang="en-US" dirty="0" smtClean="0"/>
              <a:t>No study visits needed - just sign consent forms and UAB team coordinates obtaining medical records/samples</a:t>
            </a:r>
          </a:p>
          <a:p>
            <a:r>
              <a:rPr lang="en-US" dirty="0" smtClean="0"/>
              <a:t>Three components: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Clinical database</a:t>
            </a:r>
          </a:p>
          <a:p>
            <a:pPr lvl="2"/>
            <a:r>
              <a:rPr lang="en-US" dirty="0" smtClean="0"/>
              <a:t>Info from patient’s medical records is entered into database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Tissue repository</a:t>
            </a:r>
          </a:p>
          <a:p>
            <a:pPr lvl="2"/>
            <a:r>
              <a:rPr lang="en-US" dirty="0" smtClean="0"/>
              <a:t>Kits are sent to request existing tissue samples (e.g. kidney/liver) from pathology labs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F0"/>
                </a:solidFill>
              </a:rPr>
              <a:t>Genetic studies</a:t>
            </a:r>
          </a:p>
          <a:p>
            <a:pPr lvl="2"/>
            <a:r>
              <a:rPr lang="en-US" dirty="0" smtClean="0"/>
              <a:t>Kits are sent to obtain a blood sample during a regular lab draw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27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276816"/>
            <a:ext cx="6414741" cy="942384"/>
          </a:xfrm>
        </p:spPr>
        <p:txBody>
          <a:bodyPr/>
          <a:lstStyle/>
          <a:p>
            <a:r>
              <a:rPr lang="en-US" dirty="0"/>
              <a:t>ARPKD database: UAB HRFD Core center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0"/>
            <a:ext cx="5148775" cy="68650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7751" y="1744278"/>
            <a:ext cx="6414741" cy="4504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Contact: Elena Gibson, RN</a:t>
            </a:r>
          </a:p>
          <a:p>
            <a:pPr lvl="1"/>
            <a:r>
              <a:rPr lang="en-US" dirty="0" smtClean="0"/>
              <a:t>202-476-2197</a:t>
            </a:r>
          </a:p>
          <a:p>
            <a:pPr lvl="1"/>
            <a:r>
              <a:rPr lang="en-US" dirty="0">
                <a:hlinkClick r:id="rId3"/>
              </a:rPr>
              <a:t>egibson@childrensnational.org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71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ARPKD studies underway at chop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51" y="1486743"/>
            <a:ext cx="10701494" cy="4271119"/>
          </a:xfrm>
        </p:spPr>
        <p:txBody>
          <a:bodyPr>
            <a:normAutofit/>
          </a:bodyPr>
          <a:lstStyle/>
          <a:p>
            <a:r>
              <a:rPr lang="en-US" b="1" dirty="0" smtClean="0"/>
              <a:t>ARPKD Novel imaging biomarkers in ARPKD</a:t>
            </a:r>
          </a:p>
          <a:p>
            <a:pPr lvl="1"/>
            <a:r>
              <a:rPr lang="en-US" dirty="0" smtClean="0"/>
              <a:t>Funded by NIH/NIDDK grant (K23-DK109203)</a:t>
            </a:r>
          </a:p>
          <a:p>
            <a:r>
              <a:rPr lang="en-US" b="1" dirty="0" smtClean="0"/>
              <a:t>A Phase 1, Safety, Pharmacokinetic, Single Ascending Dose Study of </a:t>
            </a:r>
            <a:r>
              <a:rPr lang="en-US" b="1" dirty="0" err="1" smtClean="0"/>
              <a:t>Tesevatinib</a:t>
            </a:r>
            <a:r>
              <a:rPr lang="en-US" b="1" dirty="0" smtClean="0"/>
              <a:t> in Pediatric Subjects With ARPKD</a:t>
            </a:r>
            <a:r>
              <a:rPr lang="en-US" dirty="0" smtClean="0"/>
              <a:t> (NCT03096080)</a:t>
            </a:r>
          </a:p>
          <a:p>
            <a:pPr lvl="1"/>
            <a:r>
              <a:rPr lang="en-US" dirty="0" smtClean="0"/>
              <a:t>Funded by </a:t>
            </a:r>
            <a:r>
              <a:rPr lang="en-US" dirty="0" err="1" smtClean="0"/>
              <a:t>Kadmon</a:t>
            </a:r>
            <a:r>
              <a:rPr lang="en-US" dirty="0" smtClean="0"/>
              <a:t> Corporation, LLC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17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imaging biomarkers in ARPKD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To develop new, non-invasive imaging methods to measure progression of kidney and liver disease in ARPKD</a:t>
            </a:r>
          </a:p>
          <a:p>
            <a:r>
              <a:rPr lang="en-US" b="1" dirty="0" smtClean="0"/>
              <a:t>Why?</a:t>
            </a:r>
          </a:p>
          <a:p>
            <a:pPr lvl="1"/>
            <a:r>
              <a:rPr lang="en-US" dirty="0" smtClean="0"/>
              <a:t>A </a:t>
            </a:r>
            <a:r>
              <a:rPr lang="en-US" u="sng" dirty="0" smtClean="0"/>
              <a:t>major barrier</a:t>
            </a:r>
            <a:r>
              <a:rPr lang="en-US" dirty="0" smtClean="0"/>
              <a:t> to performing clinical trials of potential new drugs in ARPKD patients is the lack of accurate ways to measure disease progression within a realistic time frame (2-3 years)</a:t>
            </a:r>
          </a:p>
          <a:p>
            <a:pPr lvl="1"/>
            <a:r>
              <a:rPr lang="en-US" dirty="0" smtClean="0"/>
              <a:t>Current methods (blood tests, standard ultrasound or MRI) are not accurate enough to detect changes in the short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5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imaging biomarkers in ARPKD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51" y="1486744"/>
            <a:ext cx="10701494" cy="435134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Who?</a:t>
            </a:r>
          </a:p>
          <a:p>
            <a:pPr lvl="1"/>
            <a:r>
              <a:rPr lang="en-US" dirty="0" smtClean="0"/>
              <a:t>Patients with a diagnosis of ARPKD, from birth to 21 years old</a:t>
            </a:r>
          </a:p>
          <a:p>
            <a:pPr lvl="1"/>
            <a:r>
              <a:rPr lang="en-US" dirty="0" smtClean="0"/>
              <a:t>Healthy children for comparison</a:t>
            </a:r>
          </a:p>
          <a:p>
            <a:r>
              <a:rPr lang="en-US" b="1" dirty="0" smtClean="0"/>
              <a:t>What is involved?</a:t>
            </a:r>
          </a:p>
          <a:p>
            <a:pPr lvl="1"/>
            <a:r>
              <a:rPr lang="en-US" dirty="0" smtClean="0"/>
              <a:t>One study visit each year for up to 4 years (CHOP Main campus), with:</a:t>
            </a:r>
          </a:p>
          <a:p>
            <a:pPr lvl="2"/>
            <a:r>
              <a:rPr lang="en-US" dirty="0" smtClean="0"/>
              <a:t>Interviews &amp; physical exam</a:t>
            </a:r>
          </a:p>
          <a:p>
            <a:pPr lvl="2"/>
            <a:r>
              <a:rPr lang="en-US" dirty="0" smtClean="0"/>
              <a:t>Blood and urine tests</a:t>
            </a:r>
          </a:p>
          <a:p>
            <a:pPr lvl="2"/>
            <a:r>
              <a:rPr lang="en-US" dirty="0" smtClean="0"/>
              <a:t>Ultrasound of the liver, spleen, and kidneys</a:t>
            </a:r>
          </a:p>
          <a:p>
            <a:pPr lvl="2"/>
            <a:r>
              <a:rPr lang="en-US" dirty="0" smtClean="0"/>
              <a:t>MRI of the liver, spleen, and kidneys (only in children old enough to lie still for up to 1 hour, usually at least 7 y/o)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51" y="276816"/>
            <a:ext cx="7216599" cy="942384"/>
          </a:xfrm>
        </p:spPr>
        <p:txBody>
          <a:bodyPr/>
          <a:lstStyle/>
          <a:p>
            <a:r>
              <a:rPr lang="en-US" dirty="0"/>
              <a:t>Novel imaging biomarkers in ARPKD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51" y="1486744"/>
            <a:ext cx="5795764" cy="416846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What are the imaging methods?</a:t>
            </a:r>
          </a:p>
          <a:p>
            <a:pPr lvl="1"/>
            <a:r>
              <a:rPr lang="en-US" sz="3200" dirty="0" smtClean="0"/>
              <a:t>Liver and spleen: measurements of tissue stiffness to quantify liver fibrosis and portal hypertension</a:t>
            </a:r>
          </a:p>
          <a:p>
            <a:pPr lvl="2"/>
            <a:r>
              <a:rPr lang="en-US" sz="2800" dirty="0" smtClean="0"/>
              <a:t>Ultrasound (US) elastography</a:t>
            </a:r>
          </a:p>
          <a:p>
            <a:pPr lvl="2"/>
            <a:r>
              <a:rPr lang="en-US" sz="2800" dirty="0" smtClean="0"/>
              <a:t>Magnetic resonance (MR) elastography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787" y="276816"/>
            <a:ext cx="3938463" cy="389823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732" y="4334999"/>
            <a:ext cx="5632403" cy="252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87" y="209017"/>
            <a:ext cx="3137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US elastography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6732" y="4242848"/>
            <a:ext cx="3137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MR elastography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793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OP Pattern Theme">
  <a:themeElements>
    <a:clrScheme name="CHOP Custom">
      <a:dk1>
        <a:srgbClr val="D11960"/>
      </a:dk1>
      <a:lt1>
        <a:srgbClr val="FFFFFE"/>
      </a:lt1>
      <a:dk2>
        <a:srgbClr val="FFFFFE"/>
      </a:dk2>
      <a:lt2>
        <a:srgbClr val="584B3D"/>
      </a:lt2>
      <a:accent1>
        <a:srgbClr val="3E9CC9"/>
      </a:accent1>
      <a:accent2>
        <a:srgbClr val="D11960"/>
      </a:accent2>
      <a:accent3>
        <a:srgbClr val="5C8D29"/>
      </a:accent3>
      <a:accent4>
        <a:srgbClr val="97C5DF"/>
      </a:accent4>
      <a:accent5>
        <a:srgbClr val="E5849B"/>
      </a:accent5>
      <a:accent6>
        <a:srgbClr val="9FBE7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descreen PPT Template - Version 1.potx [Read-Only]" id="{884E932F-BBF6-4B5B-AC21-B77B75F30F25}" vid="{A2198856-E605-4670-8B55-6774EF9BC314}"/>
    </a:ext>
  </a:extLst>
</a:theme>
</file>

<file path=ppt/theme/theme2.xml><?xml version="1.0" encoding="utf-8"?>
<a:theme xmlns:a="http://schemas.openxmlformats.org/drawingml/2006/main" name="CHOP Buerger Building">
  <a:themeElements>
    <a:clrScheme name="CHOP Custom">
      <a:dk1>
        <a:srgbClr val="D11960"/>
      </a:dk1>
      <a:lt1>
        <a:srgbClr val="FFFFFE"/>
      </a:lt1>
      <a:dk2>
        <a:srgbClr val="FFFFFE"/>
      </a:dk2>
      <a:lt2>
        <a:srgbClr val="584B3D"/>
      </a:lt2>
      <a:accent1>
        <a:srgbClr val="3E9CC9"/>
      </a:accent1>
      <a:accent2>
        <a:srgbClr val="D11960"/>
      </a:accent2>
      <a:accent3>
        <a:srgbClr val="5C8D29"/>
      </a:accent3>
      <a:accent4>
        <a:srgbClr val="97C5DF"/>
      </a:accent4>
      <a:accent5>
        <a:srgbClr val="E5849B"/>
      </a:accent5>
      <a:accent6>
        <a:srgbClr val="9FBE7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descreen PPT Template - Version 1.potx [Read-Only]" id="{884E932F-BBF6-4B5B-AC21-B77B75F30F25}" vid="{A9B1E0AA-11FC-4C58-90D9-82E50AA1D2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34d7e926-6bad-4161-b251-cfc43f69ae87">Templates</Category>
    <o54b1e4c7e8f4e00a12ce46439e0e974 xmlns="e96402cb-0a6e-49e7-8465-cfae72b5129c">
      <Terms xmlns="http://schemas.microsoft.com/office/infopath/2007/PartnerControls"/>
    </o54b1e4c7e8f4e00a12ce46439e0e974>
    <IconOverlay xmlns="http://schemas.microsoft.com/sharepoint/v4" xsi:nil="true"/>
    <h6a4a4262ab844b18de92e197378cee0 xmlns="e96402cb-0a6e-49e7-8465-cfae72b5129c">
      <Terms xmlns="http://schemas.microsoft.com/office/infopath/2007/PartnerControls"/>
    </h6a4a4262ab844b18de92e197378cee0>
    <TaxKeywordTaxHTField xmlns="fcde5e04-944e-4dfc-be86-0a9ace870ff9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3D347118B88A4EA8E9A5FEBC94FD86" ma:contentTypeVersion="8" ma:contentTypeDescription="Create a new document." ma:contentTypeScope="" ma:versionID="e54af44cc39137a71e496aa5089235ef">
  <xsd:schema xmlns:xsd="http://www.w3.org/2001/XMLSchema" xmlns:xs="http://www.w3.org/2001/XMLSchema" xmlns:p="http://schemas.microsoft.com/office/2006/metadata/properties" xmlns:ns2="fcde5e04-944e-4dfc-be86-0a9ace870ff9" xmlns:ns3="e96402cb-0a6e-49e7-8465-cfae72b5129c" xmlns:ns4="34d7e926-6bad-4161-b251-cfc43f69ae87" xmlns:ns5="http://schemas.microsoft.com/sharepoint/v4" targetNamespace="http://schemas.microsoft.com/office/2006/metadata/properties" ma:root="true" ma:fieldsID="4dfd49e6986a0fb6e4e84e6606b80ac7" ns2:_="" ns3:_="" ns4:_="" ns5:_="">
    <xsd:import namespace="fcde5e04-944e-4dfc-be86-0a9ace870ff9"/>
    <xsd:import namespace="e96402cb-0a6e-49e7-8465-cfae72b5129c"/>
    <xsd:import namespace="34d7e926-6bad-4161-b251-cfc43f69ae87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3:o54b1e4c7e8f4e00a12ce46439e0e974" minOccurs="0"/>
                <xsd:element ref="ns3:h6a4a4262ab844b18de92e197378cee0" minOccurs="0"/>
                <xsd:element ref="ns4:Category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e5e04-944e-4dfc-be86-0a9ace870f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96f6f6b-f55a-454e-8dbb-24a06af113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402cb-0a6e-49e7-8465-cfae72b5129c" elementFormDefault="qualified">
    <xsd:import namespace="http://schemas.microsoft.com/office/2006/documentManagement/types"/>
    <xsd:import namespace="http://schemas.microsoft.com/office/infopath/2007/PartnerControls"/>
    <xsd:element name="o54b1e4c7e8f4e00a12ce46439e0e974" ma:index="11" nillable="true" ma:taxonomy="true" ma:internalName="o54b1e4c7e8f4e00a12ce46439e0e974" ma:taxonomyFieldName="KnowledgeBaseMetadata" ma:displayName="Knowledge Base Tags" ma:fieldId="{854b1e4c-7e8f-4e00-a12c-e46439e0e974}" ma:taxonomyMulti="true" ma:sspId="096f6f6b-f55a-454e-8dbb-24a06af11355" ma:termSetId="0fa4fcc5-20ed-47ab-b5c6-c9c312be74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6a4a4262ab844b18de92e197378cee0" ma:index="13" nillable="true" ma:taxonomy="true" ma:internalName="h6a4a4262ab844b18de92e197378cee0" ma:taxonomyFieldName="KBPoliciesAndProcedures" ma:displayName="Knowledge Base Policies and Procedures" ma:fieldId="{16a4a426-2ab8-44b1-8de9-2e197378cee0}" ma:taxonomyMulti="true" ma:sspId="096f6f6b-f55a-454e-8dbb-24a06af11355" ma:termSetId="bf388315-c5fb-4b9c-b70e-1e19d0e0d3b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7e926-6bad-4161-b251-cfc43f69ae87" elementFormDefault="qualified">
    <xsd:import namespace="http://schemas.microsoft.com/office/2006/documentManagement/types"/>
    <xsd:import namespace="http://schemas.microsoft.com/office/infopath/2007/PartnerControls"/>
    <xsd:element name="Category" ma:index="14" nillable="true" ma:displayName="Category" ma:format="Dropdown" ma:internalName="Category">
      <xsd:simpleType>
        <xsd:restriction base="dms:Choice">
          <xsd:enumeration value="Guidelines"/>
          <xsd:enumeration value="Templates"/>
          <xsd:enumeration value="AA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09F17-B31A-48EE-8DBD-2EB9B3383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202ED1-E02C-4A25-B078-953335FFA94A}">
  <ds:schemaRefs>
    <ds:schemaRef ds:uri="e96402cb-0a6e-49e7-8465-cfae72b5129c"/>
    <ds:schemaRef ds:uri="fcde5e04-944e-4dfc-be86-0a9ace870ff9"/>
    <ds:schemaRef ds:uri="34d7e926-6bad-4161-b251-cfc43f69ae8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17065F-3F76-4343-8C62-7133D799A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de5e04-944e-4dfc-be86-0a9ace870ff9"/>
    <ds:schemaRef ds:uri="e96402cb-0a6e-49e7-8465-cfae72b5129c"/>
    <ds:schemaRef ds:uri="34d7e926-6bad-4161-b251-cfc43f69ae87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PPT Template - Version 1</Template>
  <TotalTime>1600</TotalTime>
  <Words>1141</Words>
  <Application>Microsoft Macintosh PowerPoint</Application>
  <PresentationFormat>Custom</PresentationFormat>
  <Paragraphs>182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CHOP Pattern Theme</vt:lpstr>
      <vt:lpstr>CHOP Buerger Building</vt:lpstr>
      <vt:lpstr>ARPKD: imaging research and clinical trials</vt:lpstr>
      <vt:lpstr>Objectives</vt:lpstr>
      <vt:lpstr>ARPKD database</vt:lpstr>
      <vt:lpstr>ARPKD database: UAB HRFD Core center</vt:lpstr>
      <vt:lpstr>ARPKD database: UAB HRFD Core center</vt:lpstr>
      <vt:lpstr>ARPKD studies underway at chop</vt:lpstr>
      <vt:lpstr>Novel imaging biomarkers in ARPKD study</vt:lpstr>
      <vt:lpstr>Novel imaging biomarkers in ARPKD study </vt:lpstr>
      <vt:lpstr>Novel imaging biomarkers in ARPKD study</vt:lpstr>
      <vt:lpstr>Novel imaging biomarkers in ARPKD study</vt:lpstr>
      <vt:lpstr>Novel imaging biomarkers in ARPKD study</vt:lpstr>
      <vt:lpstr>Novel imaging biomarkers in ARPKD study</vt:lpstr>
      <vt:lpstr>Tesevatinib clinical trial</vt:lpstr>
      <vt:lpstr>how do Cysts form and grow?</vt:lpstr>
      <vt:lpstr>ARPKD: drug trials</vt:lpstr>
      <vt:lpstr>ARPKD Tesevatinib study</vt:lpstr>
      <vt:lpstr>ARPKD Tesevatinib study</vt:lpstr>
      <vt:lpstr>ARPKD studies at chop</vt:lpstr>
      <vt:lpstr>Key take-home points</vt:lpstr>
      <vt:lpstr>Questions?</vt:lpstr>
      <vt:lpstr>Supplemental slides: potential future drug trials</vt:lpstr>
      <vt:lpstr>ARPKD: drug trials</vt:lpstr>
      <vt:lpstr>ARPKD: drug trials</vt:lpstr>
    </vt:vector>
  </TitlesOfParts>
  <Company>The Children's Hospital of Philadelphia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of the kidneys and urinary tract</dc:title>
  <dc:creator>Hartung, Erum A</dc:creator>
  <cp:keywords/>
  <cp:lastModifiedBy>Colleen Zak</cp:lastModifiedBy>
  <cp:revision>128</cp:revision>
  <dcterms:created xsi:type="dcterms:W3CDTF">2017-02-22T19:35:29Z</dcterms:created>
  <dcterms:modified xsi:type="dcterms:W3CDTF">2018-12-10T09:28:32Z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0x010100DF3D347118B88A4EA8E9A5FEBC94FD86</vt:lpwstr>
  </property>
  <property fmtid="{D5CDD505-2E9C-101B-9397-08002B2CF9AE}" pid="4" name="KBPoliciesAndProcedures">
    <vt:lpwstr/>
  </property>
  <property fmtid="{D5CDD505-2E9C-101B-9397-08002B2CF9AE}" pid="5" name="KnowledgeBaseMetadata">
    <vt:lpwstr/>
  </property>
  <property fmtid="{D5CDD505-2E9C-101B-9397-08002B2CF9AE}" pid="6" name="TaxCatchAll">
    <vt:lpwstr/>
  </property>
</Properties>
</file>