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6" r:id="rId5"/>
    <p:sldMasterId id="2147483702" r:id="rId6"/>
  </p:sldMasterIdLst>
  <p:notesMasterIdLst>
    <p:notesMasterId r:id="rId48"/>
  </p:notesMasterIdLst>
  <p:handoutMasterIdLst>
    <p:handoutMasterId r:id="rId49"/>
  </p:handoutMasterIdLst>
  <p:sldIdLst>
    <p:sldId id="256" r:id="rId7"/>
    <p:sldId id="398" r:id="rId8"/>
    <p:sldId id="260" r:id="rId9"/>
    <p:sldId id="403" r:id="rId10"/>
    <p:sldId id="414" r:id="rId11"/>
    <p:sldId id="410" r:id="rId12"/>
    <p:sldId id="411" r:id="rId13"/>
    <p:sldId id="390" r:id="rId14"/>
    <p:sldId id="433" r:id="rId15"/>
    <p:sldId id="409" r:id="rId16"/>
    <p:sldId id="397" r:id="rId17"/>
    <p:sldId id="434" r:id="rId18"/>
    <p:sldId id="406" r:id="rId19"/>
    <p:sldId id="401" r:id="rId20"/>
    <p:sldId id="329" r:id="rId21"/>
    <p:sldId id="408" r:id="rId22"/>
    <p:sldId id="415" r:id="rId23"/>
    <p:sldId id="416" r:id="rId24"/>
    <p:sldId id="417"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13" r:id="rId38"/>
    <p:sldId id="258" r:id="rId39"/>
    <p:sldId id="437" r:id="rId40"/>
    <p:sldId id="438" r:id="rId41"/>
    <p:sldId id="439" r:id="rId42"/>
    <p:sldId id="435" r:id="rId43"/>
    <p:sldId id="440" r:id="rId44"/>
    <p:sldId id="441" r:id="rId45"/>
    <p:sldId id="442" r:id="rId46"/>
    <p:sldId id="33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1960"/>
    <a:srgbClr val="584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83" autoAdjust="0"/>
    <p:restoredTop sz="94660"/>
  </p:normalViewPr>
  <p:slideViewPr>
    <p:cSldViewPr snapToGrid="0">
      <p:cViewPr varScale="1">
        <p:scale>
          <a:sx n="54" d="100"/>
          <a:sy n="54" d="100"/>
        </p:scale>
        <p:origin x="86" y="677"/>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FF7-41F9-87DA-423002A2B713}"/>
              </c:ext>
            </c:extLst>
          </c:dPt>
          <c:dPt>
            <c:idx val="1"/>
            <c:bubble3D val="0"/>
            <c:spPr>
              <a:solidFill>
                <a:schemeClr val="tx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4FF7-41F9-87DA-423002A2B713}"/>
              </c:ext>
            </c:extLst>
          </c:dPt>
          <c:dLbls>
            <c:dLbl>
              <c:idx val="0"/>
              <c:layout>
                <c:manualLayout>
                  <c:x val="0.15562957723176971"/>
                  <c:y val="9.0827166336804058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E"/>
                        </a:solidFill>
                        <a:latin typeface="+mj-lt"/>
                        <a:ea typeface="+mn-ea"/>
                        <a:cs typeface="+mn-cs"/>
                      </a:defRPr>
                    </a:pPr>
                    <a:r>
                      <a:rPr lang="en-US" sz="1800" b="0" i="0" u="none" strike="noStrike" kern="1200" baseline="0" dirty="0" smtClean="0">
                        <a:solidFill>
                          <a:srgbClr val="FFFFFE"/>
                        </a:solidFill>
                      </a:rPr>
                      <a:t>~</a:t>
                    </a:r>
                    <a:fld id="{81ECCC26-DD80-4E37-A53B-DDD7E4E52C05}" type="VALUE">
                      <a:rPr lang="en-US" sz="2800" b="0" i="0" u="none" strike="noStrike" kern="1200" baseline="0" smtClean="0">
                        <a:solidFill>
                          <a:srgbClr val="FFFFFE"/>
                        </a:solidFill>
                      </a:rPr>
                      <a:pPr marL="0" marR="0" lvl="0" indent="0" algn="ctr" defTabSz="914400" rtl="0" eaLnBrk="1" fontAlgn="auto" latinLnBrk="0" hangingPunct="1">
                        <a:lnSpc>
                          <a:spcPct val="100000"/>
                        </a:lnSpc>
                        <a:spcBef>
                          <a:spcPts val="0"/>
                        </a:spcBef>
                        <a:spcAft>
                          <a:spcPts val="0"/>
                        </a:spcAft>
                        <a:buClrTx/>
                        <a:buSzTx/>
                        <a:buFontTx/>
                        <a:buNone/>
                        <a:tabLst/>
                        <a:defRPr sz="1800">
                          <a:solidFill>
                            <a:srgbClr val="FFFFFE"/>
                          </a:solidFill>
                          <a:latin typeface="+mj-lt"/>
                        </a:defRPr>
                      </a:pPr>
                      <a:t>[VALUE]</a:t>
                    </a:fld>
                    <a:r>
                      <a:rPr lang="en-US" sz="1800" b="0" i="0" u="none" strike="noStrike" kern="1200" baseline="0" dirty="0" smtClean="0">
                        <a:solidFill>
                          <a:srgbClr val="FFFFFE"/>
                        </a:solidFill>
                      </a:rPr>
                      <a:t> of patients</a:t>
                    </a:r>
                  </a:p>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FFFFFE"/>
                        </a:solidFill>
                        <a:latin typeface="+mj-lt"/>
                      </a:defRPr>
                    </a:pPr>
                    <a:fld id="{98C6E4D6-66AE-494F-B447-19AB9DE1A411}" type="CATEGORYNAME">
                      <a:rPr lang="en-US" sz="1800" smtClean="0"/>
                      <a:pPr marL="0" marR="0" lvl="0" indent="0" algn="ctr" defTabSz="914400" rtl="0" eaLnBrk="1" fontAlgn="auto" latinLnBrk="0" hangingPunct="1">
                        <a:lnSpc>
                          <a:spcPct val="100000"/>
                        </a:lnSpc>
                        <a:spcBef>
                          <a:spcPts val="0"/>
                        </a:spcBef>
                        <a:spcAft>
                          <a:spcPts val="0"/>
                        </a:spcAft>
                        <a:buClrTx/>
                        <a:buSzTx/>
                        <a:buFontTx/>
                        <a:buNone/>
                        <a:tabLst/>
                        <a:defRPr sz="1800">
                          <a:solidFill>
                            <a:srgbClr val="FFFFFE"/>
                          </a:solidFill>
                          <a:latin typeface="+mj-lt"/>
                        </a:defRPr>
                      </a:pPr>
                      <a:t>[CATEGORY NAME]</a:t>
                    </a:fld>
                    <a:r>
                      <a:rPr lang="en-US" sz="1800" baseline="0" dirty="0" smtClean="0"/>
                      <a:t> </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E"/>
                      </a:solidFill>
                      <a:latin typeface="+mj-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3403900098425193"/>
                      <c:h val="0.25228123448073114"/>
                    </c:manualLayout>
                  </c15:layout>
                  <c15:dlblFieldTable/>
                  <c15:showDataLabelsRange val="0"/>
                </c:ext>
                <c:ext xmlns:c16="http://schemas.microsoft.com/office/drawing/2014/chart" uri="{C3380CC4-5D6E-409C-BE32-E72D297353CC}">
                  <c16:uniqueId val="{00000001-4FF7-41F9-87DA-423002A2B713}"/>
                </c:ext>
              </c:extLst>
            </c:dLbl>
            <c:dLbl>
              <c:idx val="1"/>
              <c:layout>
                <c:manualLayout>
                  <c:x val="-0.13609091505662205"/>
                  <c:y val="-0.19559870062817314"/>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FFFFFE"/>
                        </a:solidFill>
                        <a:latin typeface="+mj-lt"/>
                        <a:ea typeface="+mn-ea"/>
                        <a:cs typeface="+mn-cs"/>
                      </a:defRPr>
                    </a:pPr>
                    <a:r>
                      <a:rPr lang="en-US" sz="1600" b="0" i="0" u="none" strike="noStrike" kern="1200" baseline="0" dirty="0" smtClean="0">
                        <a:solidFill>
                          <a:srgbClr val="FFFFFE"/>
                        </a:solidFill>
                      </a:rPr>
                      <a:t>~</a:t>
                    </a:r>
                    <a:fld id="{58FB01A5-ED04-4DAC-BB45-56793FEC16D0}" type="VALUE">
                      <a:rPr lang="en-US" sz="2800" b="0" i="0" u="none" strike="noStrike" kern="1200" baseline="0" smtClean="0">
                        <a:solidFill>
                          <a:srgbClr val="FFFFFE"/>
                        </a:solidFill>
                      </a:rPr>
                      <a:pPr marL="0" marR="0" lvl="0" indent="0" algn="ctr" defTabSz="914400" rtl="0" eaLnBrk="1" fontAlgn="auto" latinLnBrk="0" hangingPunct="1">
                        <a:lnSpc>
                          <a:spcPct val="100000"/>
                        </a:lnSpc>
                        <a:spcBef>
                          <a:spcPts val="0"/>
                        </a:spcBef>
                        <a:spcAft>
                          <a:spcPts val="0"/>
                        </a:spcAft>
                        <a:buClrTx/>
                        <a:buSzTx/>
                        <a:buFontTx/>
                        <a:buNone/>
                        <a:tabLst/>
                        <a:defRPr sz="1600">
                          <a:solidFill>
                            <a:srgbClr val="FFFFFE"/>
                          </a:solidFill>
                          <a:latin typeface="+mj-lt"/>
                        </a:defRPr>
                      </a:pPr>
                      <a:t>[VALUE]</a:t>
                    </a:fld>
                    <a:r>
                      <a:rPr lang="en-US" sz="1600" b="0" i="0" u="none" strike="noStrike" kern="1200" baseline="0" dirty="0" smtClean="0">
                        <a:solidFill>
                          <a:srgbClr val="FFFFFE"/>
                        </a:solidFill>
                      </a:rPr>
                      <a:t> </a:t>
                    </a:r>
                    <a:r>
                      <a:rPr lang="en-US" sz="1800" b="0" i="0" u="none" strike="noStrike" kern="1200" baseline="0" dirty="0" smtClean="0">
                        <a:solidFill>
                          <a:srgbClr val="FFFFFE"/>
                        </a:solidFill>
                      </a:rPr>
                      <a:t>of patients</a:t>
                    </a:r>
                  </a:p>
                  <a:p>
                    <a:pPr marL="0" marR="0" lvl="0" indent="0" algn="ctr" defTabSz="914400" rtl="0" eaLnBrk="1" fontAlgn="auto" latinLnBrk="0" hangingPunct="1">
                      <a:lnSpc>
                        <a:spcPct val="100000"/>
                      </a:lnSpc>
                      <a:spcBef>
                        <a:spcPts val="0"/>
                      </a:spcBef>
                      <a:spcAft>
                        <a:spcPts val="0"/>
                      </a:spcAft>
                      <a:buClrTx/>
                      <a:buSzTx/>
                      <a:buFontTx/>
                      <a:buNone/>
                      <a:tabLst/>
                      <a:defRPr sz="1600">
                        <a:solidFill>
                          <a:srgbClr val="FFFFFE"/>
                        </a:solidFill>
                        <a:latin typeface="+mj-lt"/>
                      </a:defRPr>
                    </a:pPr>
                    <a:fld id="{1B95173E-4189-404E-B213-C548A1277CEA}" type="CATEGORYNAME">
                      <a:rPr lang="en-US" sz="1800" smtClean="0"/>
                      <a:pPr marL="0" marR="0" lvl="0" indent="0" algn="ctr" defTabSz="914400" rtl="0" eaLnBrk="1" fontAlgn="auto" latinLnBrk="0" hangingPunct="1">
                        <a:lnSpc>
                          <a:spcPct val="100000"/>
                        </a:lnSpc>
                        <a:spcBef>
                          <a:spcPts val="0"/>
                        </a:spcBef>
                        <a:spcAft>
                          <a:spcPts val="0"/>
                        </a:spcAft>
                        <a:buClrTx/>
                        <a:buSzTx/>
                        <a:buFontTx/>
                        <a:buNone/>
                        <a:tabLst/>
                        <a:defRPr sz="1600">
                          <a:solidFill>
                            <a:srgbClr val="FFFFFE"/>
                          </a:solidFill>
                          <a:latin typeface="+mj-lt"/>
                        </a:defRPr>
                      </a:pPr>
                      <a:t>[CATEGORY NAME]</a:t>
                    </a:fld>
                    <a:r>
                      <a:rPr lang="en-US" sz="1600" baseline="0" dirty="0" smtClean="0"/>
                      <a:t> </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rgbClr val="FFFFFE"/>
                      </a:solidFill>
                      <a:latin typeface="+mj-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4897650098425196"/>
                      <c:h val="0.16976961308011732"/>
                    </c:manualLayout>
                  </c15:layout>
                  <c15:dlblFieldTable/>
                  <c15:showDataLabelsRange val="0"/>
                </c:ext>
                <c:ext xmlns:c16="http://schemas.microsoft.com/office/drawing/2014/chart" uri="{C3380CC4-5D6E-409C-BE32-E72D297353CC}">
                  <c16:uniqueId val="{00000002-4FF7-41F9-87DA-423002A2B7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Newborn / infancy</c:v>
                </c:pt>
                <c:pt idx="1">
                  <c:v>Childhood / adolescence</c:v>
                </c:pt>
              </c:strCache>
            </c:strRef>
          </c:cat>
          <c:val>
            <c:numRef>
              <c:f>Sheet1!$B$2:$B$3</c:f>
              <c:numCache>
                <c:formatCode>#\ ?/?</c:formatCode>
                <c:ptCount val="2"/>
                <c:pt idx="0">
                  <c:v>0.33</c:v>
                </c:pt>
                <c:pt idx="1">
                  <c:v>0.66666666666666663</c:v>
                </c:pt>
              </c:numCache>
            </c:numRef>
          </c:val>
          <c:extLst>
            <c:ext xmlns:c16="http://schemas.microsoft.com/office/drawing/2014/chart" uri="{C3380CC4-5D6E-409C-BE32-E72D297353CC}">
              <c16:uniqueId val="{00000000-4FF7-41F9-87DA-423002A2B713}"/>
            </c:ext>
          </c:extLst>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2C914-79D8-4F7C-BE98-7562339D0107}" type="doc">
      <dgm:prSet loTypeId="urn:microsoft.com/office/officeart/2005/8/layout/gear1" loCatId="cycle" qsTypeId="urn:microsoft.com/office/officeart/2005/8/quickstyle/simple1" qsCatId="simple" csTypeId="urn:microsoft.com/office/officeart/2005/8/colors/accent1_2" csCatId="accent1" phldr="1"/>
      <dgm:spPr/>
    </dgm:pt>
    <dgm:pt modelId="{8F810FD7-343D-4FB3-9CC4-2F63F7ED21B3}">
      <dgm:prSet phldrT="[Text]"/>
      <dgm:spPr/>
      <dgm:t>
        <a:bodyPr/>
        <a:lstStyle/>
        <a:p>
          <a:r>
            <a:rPr lang="en-US" i="1" dirty="0" smtClean="0"/>
            <a:t>PKHD1</a:t>
          </a:r>
          <a:endParaRPr lang="en-US" i="1" dirty="0"/>
        </a:p>
      </dgm:t>
    </dgm:pt>
    <dgm:pt modelId="{A345A3E9-938F-4B2D-AC9E-9725B17C9BF9}" type="parTrans" cxnId="{86DC69B8-67BE-4AA1-8209-5DE452B288EF}">
      <dgm:prSet/>
      <dgm:spPr/>
      <dgm:t>
        <a:bodyPr/>
        <a:lstStyle/>
        <a:p>
          <a:endParaRPr lang="en-US"/>
        </a:p>
      </dgm:t>
    </dgm:pt>
    <dgm:pt modelId="{E8FCEF32-CC44-4A56-B005-2C0DDB686721}" type="sibTrans" cxnId="{86DC69B8-67BE-4AA1-8209-5DE452B288EF}">
      <dgm:prSet/>
      <dgm:spPr/>
      <dgm:t>
        <a:bodyPr/>
        <a:lstStyle/>
        <a:p>
          <a:endParaRPr lang="en-US"/>
        </a:p>
      </dgm:t>
    </dgm:pt>
    <dgm:pt modelId="{D3FC9EC4-BEFF-4E09-86C3-9F147557C502}">
      <dgm:prSet phldrT="[Text]"/>
      <dgm:spPr/>
      <dgm:t>
        <a:bodyPr/>
        <a:lstStyle/>
        <a:p>
          <a:r>
            <a:rPr lang="en-US" i="1" dirty="0" smtClean="0"/>
            <a:t>PKD1</a:t>
          </a:r>
          <a:endParaRPr lang="en-US" i="1" dirty="0"/>
        </a:p>
      </dgm:t>
    </dgm:pt>
    <dgm:pt modelId="{CFBA0E1F-83B1-440D-966B-B1E28AD74AE7}" type="parTrans" cxnId="{14D8750B-C530-4531-A443-B0622507D68A}">
      <dgm:prSet/>
      <dgm:spPr/>
      <dgm:t>
        <a:bodyPr/>
        <a:lstStyle/>
        <a:p>
          <a:endParaRPr lang="en-US"/>
        </a:p>
      </dgm:t>
    </dgm:pt>
    <dgm:pt modelId="{D968E5B2-1652-4FFD-9A56-40F0C7EEE072}" type="sibTrans" cxnId="{14D8750B-C530-4531-A443-B0622507D68A}">
      <dgm:prSet/>
      <dgm:spPr/>
      <dgm:t>
        <a:bodyPr/>
        <a:lstStyle/>
        <a:p>
          <a:endParaRPr lang="en-US"/>
        </a:p>
      </dgm:t>
    </dgm:pt>
    <dgm:pt modelId="{0A52F3CD-F534-4801-BE43-EE82451EE564}">
      <dgm:prSet phldrT="[Text]"/>
      <dgm:spPr/>
      <dgm:t>
        <a:bodyPr/>
        <a:lstStyle/>
        <a:p>
          <a:r>
            <a:rPr lang="en-US" i="1" dirty="0" smtClean="0"/>
            <a:t>PKD2</a:t>
          </a:r>
          <a:endParaRPr lang="en-US" i="1" dirty="0"/>
        </a:p>
      </dgm:t>
    </dgm:pt>
    <dgm:pt modelId="{139D0E82-62B3-4AEB-A69E-76E904ED0D5D}" type="sibTrans" cxnId="{0446D7BD-8EAE-45E9-AAD7-7F9E659D3436}">
      <dgm:prSet/>
      <dgm:spPr/>
      <dgm:t>
        <a:bodyPr/>
        <a:lstStyle/>
        <a:p>
          <a:endParaRPr lang="en-US"/>
        </a:p>
      </dgm:t>
    </dgm:pt>
    <dgm:pt modelId="{425FC084-47CE-4E16-B489-D1C7186C4261}" type="parTrans" cxnId="{0446D7BD-8EAE-45E9-AAD7-7F9E659D3436}">
      <dgm:prSet/>
      <dgm:spPr/>
      <dgm:t>
        <a:bodyPr/>
        <a:lstStyle/>
        <a:p>
          <a:endParaRPr lang="en-US"/>
        </a:p>
      </dgm:t>
    </dgm:pt>
    <dgm:pt modelId="{FA1B0A08-D704-40CE-8765-FF819C250EA2}" type="pres">
      <dgm:prSet presAssocID="{C512C914-79D8-4F7C-BE98-7562339D0107}" presName="composite" presStyleCnt="0">
        <dgm:presLayoutVars>
          <dgm:chMax val="3"/>
          <dgm:animLvl val="lvl"/>
          <dgm:resizeHandles val="exact"/>
        </dgm:presLayoutVars>
      </dgm:prSet>
      <dgm:spPr/>
    </dgm:pt>
    <dgm:pt modelId="{E9440CFC-59E6-4A63-9381-DA4AB5E03A37}" type="pres">
      <dgm:prSet presAssocID="{8F810FD7-343D-4FB3-9CC4-2F63F7ED21B3}" presName="gear1" presStyleLbl="node1" presStyleIdx="0" presStyleCnt="3">
        <dgm:presLayoutVars>
          <dgm:chMax val="1"/>
          <dgm:bulletEnabled val="1"/>
        </dgm:presLayoutVars>
      </dgm:prSet>
      <dgm:spPr/>
      <dgm:t>
        <a:bodyPr/>
        <a:lstStyle/>
        <a:p>
          <a:endParaRPr lang="en-US"/>
        </a:p>
      </dgm:t>
    </dgm:pt>
    <dgm:pt modelId="{CC0EA756-FA2D-434C-A8CD-1F7815999BAB}" type="pres">
      <dgm:prSet presAssocID="{8F810FD7-343D-4FB3-9CC4-2F63F7ED21B3}" presName="gear1srcNode" presStyleLbl="node1" presStyleIdx="0" presStyleCnt="3"/>
      <dgm:spPr/>
      <dgm:t>
        <a:bodyPr/>
        <a:lstStyle/>
        <a:p>
          <a:endParaRPr lang="en-US"/>
        </a:p>
      </dgm:t>
    </dgm:pt>
    <dgm:pt modelId="{9374C7DD-331D-4AE9-8A2D-31F1967904C9}" type="pres">
      <dgm:prSet presAssocID="{8F810FD7-343D-4FB3-9CC4-2F63F7ED21B3}" presName="gear1dstNode" presStyleLbl="node1" presStyleIdx="0" presStyleCnt="3"/>
      <dgm:spPr/>
      <dgm:t>
        <a:bodyPr/>
        <a:lstStyle/>
        <a:p>
          <a:endParaRPr lang="en-US"/>
        </a:p>
      </dgm:t>
    </dgm:pt>
    <dgm:pt modelId="{96CAEE00-3A5D-4BA2-A32F-D690AD4A9823}" type="pres">
      <dgm:prSet presAssocID="{0A52F3CD-F534-4801-BE43-EE82451EE564}" presName="gear2" presStyleLbl="node1" presStyleIdx="1" presStyleCnt="3">
        <dgm:presLayoutVars>
          <dgm:chMax val="1"/>
          <dgm:bulletEnabled val="1"/>
        </dgm:presLayoutVars>
      </dgm:prSet>
      <dgm:spPr/>
      <dgm:t>
        <a:bodyPr/>
        <a:lstStyle/>
        <a:p>
          <a:endParaRPr lang="en-US"/>
        </a:p>
      </dgm:t>
    </dgm:pt>
    <dgm:pt modelId="{83B6A1F5-AC53-43B3-8B2E-E5BAFF65EFBE}" type="pres">
      <dgm:prSet presAssocID="{0A52F3CD-F534-4801-BE43-EE82451EE564}" presName="gear2srcNode" presStyleLbl="node1" presStyleIdx="1" presStyleCnt="3"/>
      <dgm:spPr/>
      <dgm:t>
        <a:bodyPr/>
        <a:lstStyle/>
        <a:p>
          <a:endParaRPr lang="en-US"/>
        </a:p>
      </dgm:t>
    </dgm:pt>
    <dgm:pt modelId="{25F28236-D765-42B8-96C6-BAECB65EFEF5}" type="pres">
      <dgm:prSet presAssocID="{0A52F3CD-F534-4801-BE43-EE82451EE564}" presName="gear2dstNode" presStyleLbl="node1" presStyleIdx="1" presStyleCnt="3"/>
      <dgm:spPr/>
      <dgm:t>
        <a:bodyPr/>
        <a:lstStyle/>
        <a:p>
          <a:endParaRPr lang="en-US"/>
        </a:p>
      </dgm:t>
    </dgm:pt>
    <dgm:pt modelId="{A293C536-27B8-4CA8-98F6-E75DC72302DB}" type="pres">
      <dgm:prSet presAssocID="{D3FC9EC4-BEFF-4E09-86C3-9F147557C502}" presName="gear3" presStyleLbl="node1" presStyleIdx="2" presStyleCnt="3"/>
      <dgm:spPr/>
      <dgm:t>
        <a:bodyPr/>
        <a:lstStyle/>
        <a:p>
          <a:endParaRPr lang="en-US"/>
        </a:p>
      </dgm:t>
    </dgm:pt>
    <dgm:pt modelId="{2A1436C6-2452-4095-88E9-136B68F50143}" type="pres">
      <dgm:prSet presAssocID="{D3FC9EC4-BEFF-4E09-86C3-9F147557C502}" presName="gear3tx" presStyleLbl="node1" presStyleIdx="2" presStyleCnt="3">
        <dgm:presLayoutVars>
          <dgm:chMax val="1"/>
          <dgm:bulletEnabled val="1"/>
        </dgm:presLayoutVars>
      </dgm:prSet>
      <dgm:spPr/>
      <dgm:t>
        <a:bodyPr/>
        <a:lstStyle/>
        <a:p>
          <a:endParaRPr lang="en-US"/>
        </a:p>
      </dgm:t>
    </dgm:pt>
    <dgm:pt modelId="{10040767-4216-45F6-95D1-DC9FB0258DA1}" type="pres">
      <dgm:prSet presAssocID="{D3FC9EC4-BEFF-4E09-86C3-9F147557C502}" presName="gear3srcNode" presStyleLbl="node1" presStyleIdx="2" presStyleCnt="3"/>
      <dgm:spPr/>
      <dgm:t>
        <a:bodyPr/>
        <a:lstStyle/>
        <a:p>
          <a:endParaRPr lang="en-US"/>
        </a:p>
      </dgm:t>
    </dgm:pt>
    <dgm:pt modelId="{D02C2C65-537D-4FC6-8C19-174268228AC9}" type="pres">
      <dgm:prSet presAssocID="{D3FC9EC4-BEFF-4E09-86C3-9F147557C502}" presName="gear3dstNode" presStyleLbl="node1" presStyleIdx="2" presStyleCnt="3"/>
      <dgm:spPr/>
      <dgm:t>
        <a:bodyPr/>
        <a:lstStyle/>
        <a:p>
          <a:endParaRPr lang="en-US"/>
        </a:p>
      </dgm:t>
    </dgm:pt>
    <dgm:pt modelId="{AD4D08EF-F4A8-4FB0-A338-DC0BC2DB3D7C}" type="pres">
      <dgm:prSet presAssocID="{E8FCEF32-CC44-4A56-B005-2C0DDB686721}" presName="connector1" presStyleLbl="sibTrans2D1" presStyleIdx="0" presStyleCnt="3"/>
      <dgm:spPr/>
      <dgm:t>
        <a:bodyPr/>
        <a:lstStyle/>
        <a:p>
          <a:endParaRPr lang="en-US"/>
        </a:p>
      </dgm:t>
    </dgm:pt>
    <dgm:pt modelId="{2B8B74F0-F6A3-4625-8918-A4B6CA889660}" type="pres">
      <dgm:prSet presAssocID="{139D0E82-62B3-4AEB-A69E-76E904ED0D5D}" presName="connector2" presStyleLbl="sibTrans2D1" presStyleIdx="1" presStyleCnt="3"/>
      <dgm:spPr/>
      <dgm:t>
        <a:bodyPr/>
        <a:lstStyle/>
        <a:p>
          <a:endParaRPr lang="en-US"/>
        </a:p>
      </dgm:t>
    </dgm:pt>
    <dgm:pt modelId="{4663BB77-3941-46EC-BF41-C5F96ABA79C3}" type="pres">
      <dgm:prSet presAssocID="{D968E5B2-1652-4FFD-9A56-40F0C7EEE072}" presName="connector3" presStyleLbl="sibTrans2D1" presStyleIdx="2" presStyleCnt="3"/>
      <dgm:spPr/>
      <dgm:t>
        <a:bodyPr/>
        <a:lstStyle/>
        <a:p>
          <a:endParaRPr lang="en-US"/>
        </a:p>
      </dgm:t>
    </dgm:pt>
  </dgm:ptLst>
  <dgm:cxnLst>
    <dgm:cxn modelId="{568E85AF-F0D2-42E2-82AA-2DEE80360223}" type="presOf" srcId="{0A52F3CD-F534-4801-BE43-EE82451EE564}" destId="{25F28236-D765-42B8-96C6-BAECB65EFEF5}" srcOrd="2" destOrd="0" presId="urn:microsoft.com/office/officeart/2005/8/layout/gear1"/>
    <dgm:cxn modelId="{4842AE6A-95E8-4AE8-9C7F-A028021D609E}" type="presOf" srcId="{8F810FD7-343D-4FB3-9CC4-2F63F7ED21B3}" destId="{CC0EA756-FA2D-434C-A8CD-1F7815999BAB}" srcOrd="1" destOrd="0" presId="urn:microsoft.com/office/officeart/2005/8/layout/gear1"/>
    <dgm:cxn modelId="{F8956E98-7B82-4C17-86D3-C9D765176EAF}" type="presOf" srcId="{D3FC9EC4-BEFF-4E09-86C3-9F147557C502}" destId="{D02C2C65-537D-4FC6-8C19-174268228AC9}" srcOrd="3" destOrd="0" presId="urn:microsoft.com/office/officeart/2005/8/layout/gear1"/>
    <dgm:cxn modelId="{3A7790F0-8A3D-4569-875D-6D0806F90AB6}" type="presOf" srcId="{8F810FD7-343D-4FB3-9CC4-2F63F7ED21B3}" destId="{E9440CFC-59E6-4A63-9381-DA4AB5E03A37}" srcOrd="0" destOrd="0" presId="urn:microsoft.com/office/officeart/2005/8/layout/gear1"/>
    <dgm:cxn modelId="{0446D7BD-8EAE-45E9-AAD7-7F9E659D3436}" srcId="{C512C914-79D8-4F7C-BE98-7562339D0107}" destId="{0A52F3CD-F534-4801-BE43-EE82451EE564}" srcOrd="1" destOrd="0" parTransId="{425FC084-47CE-4E16-B489-D1C7186C4261}" sibTransId="{139D0E82-62B3-4AEB-A69E-76E904ED0D5D}"/>
    <dgm:cxn modelId="{AD40049B-AA9A-49E2-9D6B-AC89B7A1ABE2}" type="presOf" srcId="{D3FC9EC4-BEFF-4E09-86C3-9F147557C502}" destId="{10040767-4216-45F6-95D1-DC9FB0258DA1}" srcOrd="2" destOrd="0" presId="urn:microsoft.com/office/officeart/2005/8/layout/gear1"/>
    <dgm:cxn modelId="{14D8750B-C530-4531-A443-B0622507D68A}" srcId="{C512C914-79D8-4F7C-BE98-7562339D0107}" destId="{D3FC9EC4-BEFF-4E09-86C3-9F147557C502}" srcOrd="2" destOrd="0" parTransId="{CFBA0E1F-83B1-440D-966B-B1E28AD74AE7}" sibTransId="{D968E5B2-1652-4FFD-9A56-40F0C7EEE072}"/>
    <dgm:cxn modelId="{642638A7-B0F5-49E7-9E68-5601301C8ED6}" type="presOf" srcId="{D968E5B2-1652-4FFD-9A56-40F0C7EEE072}" destId="{4663BB77-3941-46EC-BF41-C5F96ABA79C3}" srcOrd="0" destOrd="0" presId="urn:microsoft.com/office/officeart/2005/8/layout/gear1"/>
    <dgm:cxn modelId="{9CF59363-886C-4BBD-BC65-DC9BC261EACB}" type="presOf" srcId="{139D0E82-62B3-4AEB-A69E-76E904ED0D5D}" destId="{2B8B74F0-F6A3-4625-8918-A4B6CA889660}" srcOrd="0" destOrd="0" presId="urn:microsoft.com/office/officeart/2005/8/layout/gear1"/>
    <dgm:cxn modelId="{63407389-9CC3-4F5F-82A4-C338FD5EFE92}" type="presOf" srcId="{D3FC9EC4-BEFF-4E09-86C3-9F147557C502}" destId="{A293C536-27B8-4CA8-98F6-E75DC72302DB}" srcOrd="0" destOrd="0" presId="urn:microsoft.com/office/officeart/2005/8/layout/gear1"/>
    <dgm:cxn modelId="{56105780-84BE-4819-8251-7DA7BB3ECE3E}" type="presOf" srcId="{D3FC9EC4-BEFF-4E09-86C3-9F147557C502}" destId="{2A1436C6-2452-4095-88E9-136B68F50143}" srcOrd="1" destOrd="0" presId="urn:microsoft.com/office/officeart/2005/8/layout/gear1"/>
    <dgm:cxn modelId="{CF4FD9F7-FD99-4B08-B671-BDAA4BE0787E}" type="presOf" srcId="{E8FCEF32-CC44-4A56-B005-2C0DDB686721}" destId="{AD4D08EF-F4A8-4FB0-A338-DC0BC2DB3D7C}" srcOrd="0" destOrd="0" presId="urn:microsoft.com/office/officeart/2005/8/layout/gear1"/>
    <dgm:cxn modelId="{B773F913-5C98-40A8-8A10-79C6C59015C8}" type="presOf" srcId="{C512C914-79D8-4F7C-BE98-7562339D0107}" destId="{FA1B0A08-D704-40CE-8765-FF819C250EA2}" srcOrd="0" destOrd="0" presId="urn:microsoft.com/office/officeart/2005/8/layout/gear1"/>
    <dgm:cxn modelId="{581336A5-7AEE-454E-A50F-8292FAC8E0EE}" type="presOf" srcId="{0A52F3CD-F534-4801-BE43-EE82451EE564}" destId="{96CAEE00-3A5D-4BA2-A32F-D690AD4A9823}" srcOrd="0" destOrd="0" presId="urn:microsoft.com/office/officeart/2005/8/layout/gear1"/>
    <dgm:cxn modelId="{C42F72B2-9D99-4606-B803-F68E3C2D69CD}" type="presOf" srcId="{0A52F3CD-F534-4801-BE43-EE82451EE564}" destId="{83B6A1F5-AC53-43B3-8B2E-E5BAFF65EFBE}" srcOrd="1" destOrd="0" presId="urn:microsoft.com/office/officeart/2005/8/layout/gear1"/>
    <dgm:cxn modelId="{9B308C1D-81B1-4D21-89D9-2892EA34C61F}" type="presOf" srcId="{8F810FD7-343D-4FB3-9CC4-2F63F7ED21B3}" destId="{9374C7DD-331D-4AE9-8A2D-31F1967904C9}" srcOrd="2" destOrd="0" presId="urn:microsoft.com/office/officeart/2005/8/layout/gear1"/>
    <dgm:cxn modelId="{86DC69B8-67BE-4AA1-8209-5DE452B288EF}" srcId="{C512C914-79D8-4F7C-BE98-7562339D0107}" destId="{8F810FD7-343D-4FB3-9CC4-2F63F7ED21B3}" srcOrd="0" destOrd="0" parTransId="{A345A3E9-938F-4B2D-AC9E-9725B17C9BF9}" sibTransId="{E8FCEF32-CC44-4A56-B005-2C0DDB686721}"/>
    <dgm:cxn modelId="{5EA1F458-74F4-492B-93C4-0BB6EEAE5617}" type="presParOf" srcId="{FA1B0A08-D704-40CE-8765-FF819C250EA2}" destId="{E9440CFC-59E6-4A63-9381-DA4AB5E03A37}" srcOrd="0" destOrd="0" presId="urn:microsoft.com/office/officeart/2005/8/layout/gear1"/>
    <dgm:cxn modelId="{BB11AD92-9D7A-4703-BA5D-B868E5A89BB1}" type="presParOf" srcId="{FA1B0A08-D704-40CE-8765-FF819C250EA2}" destId="{CC0EA756-FA2D-434C-A8CD-1F7815999BAB}" srcOrd="1" destOrd="0" presId="urn:microsoft.com/office/officeart/2005/8/layout/gear1"/>
    <dgm:cxn modelId="{D2CCFA7E-10F7-42A4-9B79-D745EE01B4AB}" type="presParOf" srcId="{FA1B0A08-D704-40CE-8765-FF819C250EA2}" destId="{9374C7DD-331D-4AE9-8A2D-31F1967904C9}" srcOrd="2" destOrd="0" presId="urn:microsoft.com/office/officeart/2005/8/layout/gear1"/>
    <dgm:cxn modelId="{4E6BC80D-CCBD-47B7-9CAE-D66DDDD777DA}" type="presParOf" srcId="{FA1B0A08-D704-40CE-8765-FF819C250EA2}" destId="{96CAEE00-3A5D-4BA2-A32F-D690AD4A9823}" srcOrd="3" destOrd="0" presId="urn:microsoft.com/office/officeart/2005/8/layout/gear1"/>
    <dgm:cxn modelId="{0D79CE63-D068-4242-9396-8A47221D4BE6}" type="presParOf" srcId="{FA1B0A08-D704-40CE-8765-FF819C250EA2}" destId="{83B6A1F5-AC53-43B3-8B2E-E5BAFF65EFBE}" srcOrd="4" destOrd="0" presId="urn:microsoft.com/office/officeart/2005/8/layout/gear1"/>
    <dgm:cxn modelId="{537D8630-8C7D-41E4-A117-B2B9DD2A83F9}" type="presParOf" srcId="{FA1B0A08-D704-40CE-8765-FF819C250EA2}" destId="{25F28236-D765-42B8-96C6-BAECB65EFEF5}" srcOrd="5" destOrd="0" presId="urn:microsoft.com/office/officeart/2005/8/layout/gear1"/>
    <dgm:cxn modelId="{9E040D31-E3FA-4612-83D4-FF0F712C5130}" type="presParOf" srcId="{FA1B0A08-D704-40CE-8765-FF819C250EA2}" destId="{A293C536-27B8-4CA8-98F6-E75DC72302DB}" srcOrd="6" destOrd="0" presId="urn:microsoft.com/office/officeart/2005/8/layout/gear1"/>
    <dgm:cxn modelId="{B671280A-21E3-44DA-A35B-27E20A080224}" type="presParOf" srcId="{FA1B0A08-D704-40CE-8765-FF819C250EA2}" destId="{2A1436C6-2452-4095-88E9-136B68F50143}" srcOrd="7" destOrd="0" presId="urn:microsoft.com/office/officeart/2005/8/layout/gear1"/>
    <dgm:cxn modelId="{D9F9FF0C-BF15-414C-8E68-4A0EDBCA9AAF}" type="presParOf" srcId="{FA1B0A08-D704-40CE-8765-FF819C250EA2}" destId="{10040767-4216-45F6-95D1-DC9FB0258DA1}" srcOrd="8" destOrd="0" presId="urn:microsoft.com/office/officeart/2005/8/layout/gear1"/>
    <dgm:cxn modelId="{F36E7E9B-D2C8-4252-96E3-544B58A4C48B}" type="presParOf" srcId="{FA1B0A08-D704-40CE-8765-FF819C250EA2}" destId="{D02C2C65-537D-4FC6-8C19-174268228AC9}" srcOrd="9" destOrd="0" presId="urn:microsoft.com/office/officeart/2005/8/layout/gear1"/>
    <dgm:cxn modelId="{0B088B48-68F1-4938-8F95-D9C61280B94E}" type="presParOf" srcId="{FA1B0A08-D704-40CE-8765-FF819C250EA2}" destId="{AD4D08EF-F4A8-4FB0-A338-DC0BC2DB3D7C}" srcOrd="10" destOrd="0" presId="urn:microsoft.com/office/officeart/2005/8/layout/gear1"/>
    <dgm:cxn modelId="{9DB1725D-0EFF-4297-8CA7-0D7C20B64FBE}" type="presParOf" srcId="{FA1B0A08-D704-40CE-8765-FF819C250EA2}" destId="{2B8B74F0-F6A3-4625-8918-A4B6CA889660}" srcOrd="11" destOrd="0" presId="urn:microsoft.com/office/officeart/2005/8/layout/gear1"/>
    <dgm:cxn modelId="{11C86B38-81C0-4070-A8AA-F88F255FEEFE}" type="presParOf" srcId="{FA1B0A08-D704-40CE-8765-FF819C250EA2}" destId="{4663BB77-3941-46EC-BF41-C5F96ABA79C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40CFC-59E6-4A63-9381-DA4AB5E03A37}">
      <dsp:nvSpPr>
        <dsp:cNvPr id="0" name=""/>
        <dsp:cNvSpPr/>
      </dsp:nvSpPr>
      <dsp:spPr>
        <a:xfrm>
          <a:off x="2348042" y="1876054"/>
          <a:ext cx="2292955" cy="229295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i="1" kern="1200" dirty="0" smtClean="0"/>
            <a:t>PKHD1</a:t>
          </a:r>
          <a:endParaRPr lang="en-US" sz="2300" i="1" kern="1200" dirty="0"/>
        </a:p>
      </dsp:txBody>
      <dsp:txXfrm>
        <a:off x="2809028" y="2413168"/>
        <a:ext cx="1370983" cy="1178626"/>
      </dsp:txXfrm>
    </dsp:sp>
    <dsp:sp modelId="{96CAEE00-3A5D-4BA2-A32F-D690AD4A9823}">
      <dsp:nvSpPr>
        <dsp:cNvPr id="0" name=""/>
        <dsp:cNvSpPr/>
      </dsp:nvSpPr>
      <dsp:spPr>
        <a:xfrm>
          <a:off x="1013959" y="1334083"/>
          <a:ext cx="1667604" cy="166760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i="1" kern="1200" dirty="0" smtClean="0"/>
            <a:t>PKD2</a:t>
          </a:r>
          <a:endParaRPr lang="en-US" sz="2300" i="1" kern="1200" dirty="0"/>
        </a:p>
      </dsp:txBody>
      <dsp:txXfrm>
        <a:off x="1433783" y="1756445"/>
        <a:ext cx="827956" cy="822880"/>
      </dsp:txXfrm>
    </dsp:sp>
    <dsp:sp modelId="{A293C536-27B8-4CA8-98F6-E75DC72302DB}">
      <dsp:nvSpPr>
        <dsp:cNvPr id="0" name=""/>
        <dsp:cNvSpPr/>
      </dsp:nvSpPr>
      <dsp:spPr>
        <a:xfrm rot="20700000">
          <a:off x="1947988" y="183606"/>
          <a:ext cx="1633911" cy="163391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i="1" kern="1200" dirty="0" smtClean="0"/>
            <a:t>PKD1</a:t>
          </a:r>
          <a:endParaRPr lang="en-US" sz="2300" i="1" kern="1200" dirty="0"/>
        </a:p>
      </dsp:txBody>
      <dsp:txXfrm rot="-20700000">
        <a:off x="2306352" y="541971"/>
        <a:ext cx="917182" cy="917182"/>
      </dsp:txXfrm>
    </dsp:sp>
    <dsp:sp modelId="{AD4D08EF-F4A8-4FB0-A338-DC0BC2DB3D7C}">
      <dsp:nvSpPr>
        <dsp:cNvPr id="0" name=""/>
        <dsp:cNvSpPr/>
      </dsp:nvSpPr>
      <dsp:spPr>
        <a:xfrm>
          <a:off x="2171453" y="1530209"/>
          <a:ext cx="2934983" cy="2934983"/>
        </a:xfrm>
        <a:prstGeom prst="circularArrow">
          <a:avLst>
            <a:gd name="adj1" fmla="val 4688"/>
            <a:gd name="adj2" fmla="val 299029"/>
            <a:gd name="adj3" fmla="val 2515645"/>
            <a:gd name="adj4" fmla="val 1586239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8B74F0-F6A3-4625-8918-A4B6CA889660}">
      <dsp:nvSpPr>
        <dsp:cNvPr id="0" name=""/>
        <dsp:cNvSpPr/>
      </dsp:nvSpPr>
      <dsp:spPr>
        <a:xfrm>
          <a:off x="718630" y="965214"/>
          <a:ext cx="2132448" cy="21324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3BB77-3941-46EC-BF41-C5F96ABA79C3}">
      <dsp:nvSpPr>
        <dsp:cNvPr id="0" name=""/>
        <dsp:cNvSpPr/>
      </dsp:nvSpPr>
      <dsp:spPr>
        <a:xfrm>
          <a:off x="1570047" y="-174172"/>
          <a:ext cx="2299209" cy="229920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6911C-5065-4675-83F3-8B1885F17C72}" type="datetimeFigureOut">
              <a:rPr lang="en-US" smtClean="0"/>
              <a:t>10/1/2020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3E7526-6356-429B-8A21-8987EFFB1B0F}" type="slidenum">
              <a:rPr lang="en-US" smtClean="0"/>
              <a:t>‹#›</a:t>
            </a:fld>
            <a:endParaRPr lang="en-US"/>
          </a:p>
        </p:txBody>
      </p:sp>
    </p:spTree>
    <p:extLst>
      <p:ext uri="{BB962C8B-B14F-4D97-AF65-F5344CB8AC3E}">
        <p14:creationId xmlns:p14="http://schemas.microsoft.com/office/powerpoint/2010/main" val="174051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74326-AD78-4E67-8599-BA8A5604D89A}"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a:t>
            </a:fld>
            <a:endParaRPr lang="en-US"/>
          </a:p>
        </p:txBody>
      </p:sp>
    </p:spTree>
    <p:extLst>
      <p:ext uri="{BB962C8B-B14F-4D97-AF65-F5344CB8AC3E}">
        <p14:creationId xmlns:p14="http://schemas.microsoft.com/office/powerpoint/2010/main" val="340475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2EF384-FC34-429A-A09E-757C59064D1D}" type="slidenum">
              <a:rPr lang="en-US" altLang="en-US"/>
              <a:pPr/>
              <a:t>13</a:t>
            </a:fld>
            <a:endParaRPr lang="en-US" altLang="en-US"/>
          </a:p>
        </p:txBody>
      </p:sp>
      <p:sp>
        <p:nvSpPr>
          <p:cNvPr id="4097" name="Rectangle 1"/>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panose="020B0604020202020204" pitchFamily="34" charset="-128"/>
                <a:cs typeface="Arial Unicode MS" panose="020B0604020202020204" pitchFamily="34" charset="-128"/>
              </a:rPr>
              <a:t>Figure 2. Mechanisms of Cyst Formation in Polycystic Kidney Disease. Cysts originate as expansions of the renal tubule (Panel A). In autosomal dominant polycystic kidney disease, cystic outpushings arise in every tubule segment and rapidly close off from the nephron of origin (Panel B). By contrast, in autosomal recessive polycystic kidney disease, cysts are derived from collecting tubules, which remain connected to the nephron of origin (Panel C).</a:t>
            </a:r>
          </a:p>
        </p:txBody>
      </p:sp>
    </p:spTree>
    <p:extLst>
      <p:ext uri="{BB962C8B-B14F-4D97-AF65-F5344CB8AC3E}">
        <p14:creationId xmlns:p14="http://schemas.microsoft.com/office/powerpoint/2010/main" val="379141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ctrTitle" hasCustomPrompt="1"/>
          </p:nvPr>
        </p:nvSpPr>
        <p:spPr>
          <a:xfrm>
            <a:off x="696306" y="599304"/>
            <a:ext cx="5577591" cy="1207008"/>
          </a:xfrm>
        </p:spPr>
        <p:txBody>
          <a:bodyPr anchor="ctr"/>
          <a:lstStyle>
            <a:lvl1pPr algn="l">
              <a:defRPr sz="3600" b="0" cap="all" baseline="0">
                <a:solidFill>
                  <a:schemeClr val="accent1"/>
                </a:solidFill>
                <a:latin typeface="Arial Rounded MT Bold" panose="020F0704030504030204" pitchFamily="34" charset="0"/>
              </a:defRPr>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696306" y="2001884"/>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696306" y="2764852"/>
            <a:ext cx="5577417" cy="404018"/>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69776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ctrTitle" hasCustomPrompt="1"/>
          </p:nvPr>
        </p:nvSpPr>
        <p:spPr>
          <a:xfrm>
            <a:off x="701298" y="545626"/>
            <a:ext cx="5386123" cy="1207008"/>
          </a:xfrm>
        </p:spPr>
        <p:txBody>
          <a:bodyPr anchor="ctr"/>
          <a:lstStyle>
            <a:lvl1pPr algn="l">
              <a:defRPr sz="3600" cap="all" baseline="0"/>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701298" y="2001884"/>
            <a:ext cx="5386124"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701298" y="2764851"/>
            <a:ext cx="5386124" cy="498611"/>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13214998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45989" y="296615"/>
            <a:ext cx="10691690" cy="930823"/>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45989" y="1505566"/>
            <a:ext cx="10691690" cy="4104401"/>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10462054" y="6249259"/>
            <a:ext cx="439335" cy="365125"/>
          </a:xfrm>
        </p:spPr>
        <p:txBody>
          <a:bodyPr/>
          <a:lstStyle/>
          <a:p>
            <a:fld id="{AD40181A-01B0-4CB8-8614-1473649F6741}" type="slidenum">
              <a:rPr lang="en-US" smtClean="0"/>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5154" y="55317"/>
            <a:ext cx="2813134" cy="7067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0494" y="693981"/>
            <a:ext cx="2076558" cy="601503"/>
          </a:xfrm>
          <a:prstGeom prst="rect">
            <a:avLst/>
          </a:prstGeom>
        </p:spPr>
      </p:pic>
    </p:spTree>
    <p:extLst>
      <p:ext uri="{BB962C8B-B14F-4D97-AF65-F5344CB8AC3E}">
        <p14:creationId xmlns:p14="http://schemas.microsoft.com/office/powerpoint/2010/main" val="3216706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337751" y="1543930"/>
            <a:ext cx="10709190" cy="1042751"/>
          </a:xfrm>
        </p:spPr>
        <p:txBody>
          <a:bodyPr/>
          <a:lstStyle>
            <a:lvl1pPr>
              <a:defRPr/>
            </a:lvl1pPr>
          </a:lstStyle>
          <a:p>
            <a:r>
              <a:rPr lang="en-US" dirty="0" smtClean="0"/>
              <a:t>Click to add title</a:t>
            </a:r>
            <a:endParaRPr lang="en-US" dirty="0"/>
          </a:p>
        </p:txBody>
      </p:sp>
      <p:sp>
        <p:nvSpPr>
          <p:cNvPr id="6" name="Slide Number Placeholder 5"/>
          <p:cNvSpPr>
            <a:spLocks noGrp="1"/>
          </p:cNvSpPr>
          <p:nvPr>
            <p:ph type="sldNum" sz="quarter" idx="12"/>
          </p:nvPr>
        </p:nvSpPr>
        <p:spPr>
          <a:xfrm>
            <a:off x="10462054" y="6249259"/>
            <a:ext cx="43933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2598273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37751" y="276816"/>
            <a:ext cx="10701494" cy="942384"/>
          </a:xfrm>
        </p:spPr>
        <p:txBody>
          <a:bodyPr/>
          <a:lstStyle>
            <a:lvl1pPr>
              <a:defRPr b="0">
                <a:latin typeface="Arial Rounded MT Bold" panose="020F0704030504030204" pitchFamily="34" charset="0"/>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37751" y="1486744"/>
            <a:ext cx="10701494" cy="4123224"/>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10478530" y="6249260"/>
            <a:ext cx="414622"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29514" y="1576882"/>
            <a:ext cx="10717426" cy="1265172"/>
          </a:xfrm>
        </p:spPr>
        <p:txBody>
          <a:bodyPr/>
          <a:lstStyle>
            <a:lvl1pPr>
              <a:defRPr b="0">
                <a:latin typeface="Arial Rounded MT Bold" panose="020F0704030504030204" pitchFamily="34" charset="0"/>
              </a:defRPr>
            </a:lvl1pPr>
          </a:lstStyle>
          <a:p>
            <a:r>
              <a:rPr lang="en-US" dirty="0" smtClean="0"/>
              <a:t>Click to add title</a:t>
            </a:r>
            <a:endParaRPr lang="en-US" dirty="0"/>
          </a:p>
        </p:txBody>
      </p:sp>
      <p:sp>
        <p:nvSpPr>
          <p:cNvPr id="6" name="Slide Number Placeholder 5"/>
          <p:cNvSpPr txBox="1">
            <a:spLocks/>
          </p:cNvSpPr>
          <p:nvPr userDrawn="1"/>
        </p:nvSpPr>
        <p:spPr>
          <a:xfrm>
            <a:off x="10478530" y="6249260"/>
            <a:ext cx="4146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510993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059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8191"/>
          <a:stretch/>
        </p:blipFill>
        <p:spPr>
          <a:xfrm>
            <a:off x="0" y="2819750"/>
            <a:ext cx="7498080" cy="4038250"/>
          </a:xfrm>
          <a:prstGeom prst="rect">
            <a:avLst/>
          </a:prstGeom>
        </p:spPr>
      </p:pic>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49E4490-A100-4A7F-BB67-A4703816230C}"/>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646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32000"/>
          <a:stretch/>
        </p:blipFill>
        <p:spPr>
          <a:xfrm>
            <a:off x="0" y="615286"/>
            <a:ext cx="12192000" cy="6242714"/>
          </a:xfrm>
          <a:prstGeom prst="rect">
            <a:avLst/>
          </a:prstGeom>
        </p:spPr>
      </p:pic>
      <p:sp>
        <p:nvSpPr>
          <p:cNvPr id="2" name="Title 1"/>
          <p:cNvSpPr>
            <a:spLocks noGrp="1"/>
          </p:cNvSpPr>
          <p:nvPr>
            <p:ph type="title"/>
          </p:nvPr>
        </p:nvSpPr>
        <p:spPr>
          <a:xfrm>
            <a:off x="831850" y="455701"/>
            <a:ext cx="10515600" cy="2852737"/>
          </a:xfrm>
        </p:spPr>
        <p:txBody>
          <a:bodyPr anchor="b">
            <a:normAutofit/>
          </a:bodyPr>
          <a:lstStyle>
            <a:lvl1pPr>
              <a:defRPr sz="5400" b="1">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1850" y="33615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6937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ctrTitle" hasCustomPrompt="1"/>
          </p:nvPr>
        </p:nvSpPr>
        <p:spPr>
          <a:xfrm>
            <a:off x="701298" y="545626"/>
            <a:ext cx="5386123" cy="1207008"/>
          </a:xfrm>
        </p:spPr>
        <p:txBody>
          <a:bodyPr anchor="ctr"/>
          <a:lstStyle>
            <a:lvl1pPr algn="l">
              <a:defRPr sz="3600" cap="all" baseline="0"/>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701298" y="2001884"/>
            <a:ext cx="5386124"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pPr/>
              <a:t>‹#›</a:t>
            </a:fld>
            <a:endParaRPr lang="en-US" dirty="0"/>
          </a:p>
        </p:txBody>
      </p:sp>
      <p:sp>
        <p:nvSpPr>
          <p:cNvPr id="12" name="Text Placeholder 11"/>
          <p:cNvSpPr>
            <a:spLocks noGrp="1"/>
          </p:cNvSpPr>
          <p:nvPr>
            <p:ph type="body" sz="quarter" idx="13" hasCustomPrompt="1"/>
          </p:nvPr>
        </p:nvSpPr>
        <p:spPr>
          <a:xfrm>
            <a:off x="701298" y="2764851"/>
            <a:ext cx="5386124" cy="498611"/>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209590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345989" y="296615"/>
            <a:ext cx="10691690" cy="930823"/>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45989" y="1505566"/>
            <a:ext cx="10691690" cy="4104401"/>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10462054" y="6249259"/>
            <a:ext cx="43933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222800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337751" y="1543930"/>
            <a:ext cx="10709190" cy="1042751"/>
          </a:xfrm>
        </p:spPr>
        <p:txBody>
          <a:bodyPr/>
          <a:lstStyle>
            <a:lvl1pPr>
              <a:defRPr/>
            </a:lvl1pPr>
          </a:lstStyle>
          <a:p>
            <a:r>
              <a:rPr lang="en-US" dirty="0" smtClean="0"/>
              <a:t>Click to add title</a:t>
            </a:r>
            <a:endParaRPr lang="en-US" dirty="0"/>
          </a:p>
        </p:txBody>
      </p:sp>
      <p:sp>
        <p:nvSpPr>
          <p:cNvPr id="6" name="Slide Number Placeholder 5"/>
          <p:cNvSpPr>
            <a:spLocks noGrp="1"/>
          </p:cNvSpPr>
          <p:nvPr>
            <p:ph type="sldNum" sz="quarter" idx="12"/>
          </p:nvPr>
        </p:nvSpPr>
        <p:spPr>
          <a:xfrm>
            <a:off x="10462054" y="6249259"/>
            <a:ext cx="439335" cy="365125"/>
          </a:xfrm>
        </p:spPr>
        <p:txBody>
          <a:bodyPr/>
          <a:lstStyle/>
          <a:p>
            <a:fld id="{AD40181A-01B0-4CB8-8614-1473649F6741}" type="slidenum">
              <a:rPr lang="en-US" smtClean="0"/>
              <a:t>‹#›</a:t>
            </a:fld>
            <a:endParaRPr lang="en-US" dirty="0"/>
          </a:p>
        </p:txBody>
      </p:sp>
    </p:spTree>
    <p:extLst>
      <p:ext uri="{BB962C8B-B14F-4D97-AF65-F5344CB8AC3E}">
        <p14:creationId xmlns:p14="http://schemas.microsoft.com/office/powerpoint/2010/main" val="3439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1"/>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99" r:id="rId4"/>
    <p:sldLayoutId id="2147483700" r:id="rId5"/>
    <p:sldLayoutId id="2147483701" r:id="rId6"/>
  </p:sldLayoutIdLst>
  <p:hf hdr="0" ftr="0" dt="0"/>
  <p:txStyles>
    <p:titleStyle>
      <a:lvl1pPr algn="l" defTabSz="914400" rtl="0" eaLnBrk="1" latinLnBrk="0" hangingPunct="1">
        <a:lnSpc>
          <a:spcPct val="90000"/>
        </a:lnSpc>
        <a:spcBef>
          <a:spcPct val="0"/>
        </a:spcBef>
        <a:buNone/>
        <a:defRPr sz="36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1611158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3"/>
                </a:solidFill>
                <a:latin typeface="Arial Rounded MT Bold" panose="020F070403050403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3"/>
                </a:solidFill>
                <a:latin typeface="Arial Rounded MT Bold" panose="020F070403050403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latin typeface="Arial Rounded MT Bold" panose="020F0704030504030204" pitchFamily="34" charset="0"/>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870017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Rounded MT Bold" panose="020F070403050403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584B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584B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584B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84B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84B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14.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jpe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hyperlink" Target="https://www.slhn.org/cancer/clinical-tria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76.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70.png"/><Relationship Id="rId15" Type="http://schemas.openxmlformats.org/officeDocument/2006/relationships/image" Target="../media/image77.jpe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63.png"/></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ebmd.com/kidney-stones/picture-of-the-kidneys#1"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my.clevelandclinic.org/health/diseases/15096-kidney-disease-chronic-kidney-diseas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hartunge@email.chop.edu" TargetMode="External"/><Relationship Id="rId2" Type="http://schemas.openxmlformats.org/officeDocument/2006/relationships/hyperlink" Target="mailto:duttm2@email.chop.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3848" y="571077"/>
            <a:ext cx="6771653" cy="1659026"/>
          </a:xfrm>
        </p:spPr>
        <p:txBody>
          <a:bodyPr/>
          <a:lstStyle/>
          <a:p>
            <a:pPr algn="ctr"/>
            <a:r>
              <a:rPr lang="en-US" dirty="0" smtClean="0"/>
              <a:t>ARPKD: kidney issues</a:t>
            </a:r>
            <a:br>
              <a:rPr lang="en-US" dirty="0" smtClean="0"/>
            </a:br>
            <a:r>
              <a:rPr lang="en-US" dirty="0" smtClean="0"/>
              <a:t>&amp;</a:t>
            </a:r>
            <a:br>
              <a:rPr lang="en-US" dirty="0" smtClean="0"/>
            </a:br>
            <a:r>
              <a:rPr lang="en-US" dirty="0" smtClean="0"/>
              <a:t>research overview</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1</a:t>
            </a:fld>
            <a:endParaRPr lang="en-US" dirty="0"/>
          </a:p>
        </p:txBody>
      </p:sp>
      <p:sp>
        <p:nvSpPr>
          <p:cNvPr id="8" name="Text Placeholder 7"/>
          <p:cNvSpPr>
            <a:spLocks noGrp="1"/>
          </p:cNvSpPr>
          <p:nvPr>
            <p:ph type="body" sz="quarter" idx="13"/>
          </p:nvPr>
        </p:nvSpPr>
        <p:spPr>
          <a:xfrm>
            <a:off x="758874" y="4001294"/>
            <a:ext cx="5577417" cy="404018"/>
          </a:xfrm>
        </p:spPr>
        <p:txBody>
          <a:bodyPr>
            <a:noAutofit/>
          </a:bodyPr>
          <a:lstStyle/>
          <a:p>
            <a:pPr algn="r"/>
            <a:r>
              <a:rPr lang="en-US" sz="1600" dirty="0" smtClean="0"/>
              <a:t>ARPKD-CHF Web Conference</a:t>
            </a:r>
          </a:p>
          <a:p>
            <a:pPr algn="r"/>
            <a:r>
              <a:rPr lang="en-US" sz="1600" dirty="0" smtClean="0"/>
              <a:t>Saturday October 3, 2020</a:t>
            </a:r>
          </a:p>
          <a:p>
            <a:endParaRPr lang="en-US" sz="1600" dirty="0" smtClean="0"/>
          </a:p>
        </p:txBody>
      </p:sp>
      <p:sp>
        <p:nvSpPr>
          <p:cNvPr id="9" name="Subtitle 6"/>
          <p:cNvSpPr txBox="1">
            <a:spLocks/>
          </p:cNvSpPr>
          <p:nvPr/>
        </p:nvSpPr>
        <p:spPr>
          <a:xfrm>
            <a:off x="586578" y="2276403"/>
            <a:ext cx="4534062" cy="16322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baseline="0">
                <a:solidFill>
                  <a:srgbClr val="584B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84B3D"/>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84B3D"/>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84B3D"/>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84B3D"/>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2400" dirty="0" smtClean="0">
                <a:latin typeface="+mj-lt"/>
              </a:rPr>
              <a:t>Erum Aftab Hartung, MD, MTR</a:t>
            </a:r>
          </a:p>
          <a:p>
            <a:pPr>
              <a:lnSpc>
                <a:spcPct val="100000"/>
              </a:lnSpc>
              <a:spcBef>
                <a:spcPts val="0"/>
              </a:spcBef>
            </a:pPr>
            <a:r>
              <a:rPr lang="en-US" sz="1800" dirty="0" smtClean="0">
                <a:latin typeface="+mj-lt"/>
              </a:rPr>
              <a:t>Assistant Professor of Pediatrics</a:t>
            </a:r>
          </a:p>
          <a:p>
            <a:pPr>
              <a:lnSpc>
                <a:spcPct val="100000"/>
              </a:lnSpc>
              <a:spcBef>
                <a:spcPts val="0"/>
              </a:spcBef>
            </a:pPr>
            <a:r>
              <a:rPr lang="en-US" sz="1800" dirty="0" smtClean="0">
                <a:latin typeface="+mj-lt"/>
              </a:rPr>
              <a:t>Division of Nephrology, CHOP</a:t>
            </a:r>
          </a:p>
          <a:p>
            <a:pPr>
              <a:lnSpc>
                <a:spcPct val="100000"/>
              </a:lnSpc>
              <a:spcBef>
                <a:spcPts val="0"/>
              </a:spcBef>
            </a:pPr>
            <a:r>
              <a:rPr lang="en-US" sz="1800" dirty="0" smtClean="0">
                <a:latin typeface="+mj-lt"/>
              </a:rPr>
              <a:t>Perelman School of Medicine at the University of Pennsylvania</a:t>
            </a:r>
            <a:endParaRPr lang="en-US" sz="1800" dirty="0">
              <a:latin typeface="+mj-lt"/>
            </a:endParaRPr>
          </a:p>
        </p:txBody>
      </p:sp>
    </p:spTree>
    <p:extLst>
      <p:ext uri="{BB962C8B-B14F-4D97-AF65-F5344CB8AC3E}">
        <p14:creationId xmlns:p14="http://schemas.microsoft.com/office/powerpoint/2010/main" val="682876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514" y="1576882"/>
            <a:ext cx="10717426" cy="2564812"/>
          </a:xfrm>
        </p:spPr>
        <p:txBody>
          <a:bodyPr/>
          <a:lstStyle/>
          <a:p>
            <a:pPr algn="ctr"/>
            <a:r>
              <a:rPr lang="en-US" dirty="0" smtClean="0"/>
              <a:t>ADPKD (autosomal </a:t>
            </a:r>
            <a:r>
              <a:rPr lang="en-US" dirty="0" smtClean="0">
                <a:solidFill>
                  <a:schemeClr val="tx1">
                    <a:lumMod val="60000"/>
                    <a:lumOff val="40000"/>
                  </a:schemeClr>
                </a:solidFill>
              </a:rPr>
              <a:t>dominant</a:t>
            </a:r>
            <a:r>
              <a:rPr lang="en-US" dirty="0" smtClean="0"/>
              <a:t> PKD)</a:t>
            </a:r>
            <a:br>
              <a:rPr lang="en-US" dirty="0" smtClean="0"/>
            </a:br>
            <a:r>
              <a:rPr lang="en-US" dirty="0" smtClean="0"/>
              <a:t>vs.</a:t>
            </a:r>
            <a:br>
              <a:rPr lang="en-US" dirty="0" smtClean="0"/>
            </a:br>
            <a:r>
              <a:rPr lang="en-US" dirty="0" err="1" smtClean="0"/>
              <a:t>arpkd</a:t>
            </a:r>
            <a:r>
              <a:rPr lang="en-US" dirty="0" smtClean="0"/>
              <a:t> (autosomal </a:t>
            </a:r>
            <a:r>
              <a:rPr lang="en-US" dirty="0" smtClean="0">
                <a:solidFill>
                  <a:schemeClr val="tx1">
                    <a:lumMod val="60000"/>
                    <a:lumOff val="40000"/>
                  </a:schemeClr>
                </a:solidFill>
              </a:rPr>
              <a:t>recessive</a:t>
            </a:r>
            <a:r>
              <a:rPr lang="en-US" dirty="0" smtClean="0"/>
              <a:t> </a:t>
            </a:r>
            <a:r>
              <a:rPr lang="en-US" dirty="0" err="1" smtClean="0"/>
              <a:t>pkd</a:t>
            </a:r>
            <a:r>
              <a:rPr lang="en-US" dirty="0" smtClean="0"/>
              <a:t>)</a:t>
            </a:r>
            <a:endParaRPr lang="en-US" dirty="0"/>
          </a:p>
        </p:txBody>
      </p:sp>
      <p:sp>
        <p:nvSpPr>
          <p:cNvPr id="4" name="Slide Number Placeholder 3"/>
          <p:cNvSpPr>
            <a:spLocks noGrp="1"/>
          </p:cNvSpPr>
          <p:nvPr>
            <p:ph type="sldNum" sz="quarter" idx="4294967295"/>
          </p:nvPr>
        </p:nvSpPr>
        <p:spPr>
          <a:xfrm>
            <a:off x="11777663" y="6249988"/>
            <a:ext cx="414337" cy="365125"/>
          </a:xfrm>
        </p:spPr>
        <p:txBody>
          <a:bodyPr/>
          <a:lstStyle/>
          <a:p>
            <a:fld id="{AD40181A-01B0-4CB8-8614-1473649F6741}" type="slidenum">
              <a:rPr lang="en-US" smtClean="0"/>
              <a:t>10</a:t>
            </a:fld>
            <a:endParaRPr lang="en-US" dirty="0"/>
          </a:p>
        </p:txBody>
      </p:sp>
    </p:spTree>
    <p:extLst>
      <p:ext uri="{BB962C8B-B14F-4D97-AF65-F5344CB8AC3E}">
        <p14:creationId xmlns:p14="http://schemas.microsoft.com/office/powerpoint/2010/main" val="3910244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ADPKD vs. ARPKD: inheritance</a:t>
            </a:r>
            <a:endParaRPr lang="en-US" dirty="0"/>
          </a:p>
        </p:txBody>
      </p:sp>
      <p:sp>
        <p:nvSpPr>
          <p:cNvPr id="3" name="Content Placeholder 2"/>
          <p:cNvSpPr>
            <a:spLocks noGrp="1"/>
          </p:cNvSpPr>
          <p:nvPr>
            <p:ph idx="1"/>
          </p:nvPr>
        </p:nvSpPr>
        <p:spPr>
          <a:xfrm>
            <a:off x="371413" y="1358040"/>
            <a:ext cx="10701494" cy="4123224"/>
          </a:xfrm>
        </p:spPr>
        <p:txBody>
          <a:bodyPr/>
          <a:lstStyle/>
          <a:p>
            <a:r>
              <a:rPr lang="en-US" dirty="0" smtClean="0"/>
              <a:t>Dominant</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11</a:t>
            </a:fld>
            <a:endParaRPr lang="en-US" dirty="0"/>
          </a:p>
        </p:txBody>
      </p:sp>
      <p:pic>
        <p:nvPicPr>
          <p:cNvPr id="34" name="Picture 33"/>
          <p:cNvPicPr>
            <a:picLocks noChangeAspect="1"/>
          </p:cNvPicPr>
          <p:nvPr/>
        </p:nvPicPr>
        <p:blipFill>
          <a:blip r:embed="rId2"/>
          <a:stretch>
            <a:fillRect/>
          </a:stretch>
        </p:blipFill>
        <p:spPr>
          <a:xfrm>
            <a:off x="371413" y="1139115"/>
            <a:ext cx="5620281" cy="4561074"/>
          </a:xfrm>
          <a:prstGeom prst="rect">
            <a:avLst/>
          </a:prstGeom>
          <a:ln w="28575">
            <a:solidFill>
              <a:schemeClr val="tx1"/>
            </a:solidFill>
          </a:ln>
        </p:spPr>
      </p:pic>
      <p:pic>
        <p:nvPicPr>
          <p:cNvPr id="35" name="Picture 34"/>
          <p:cNvPicPr>
            <a:picLocks noChangeAspect="1"/>
          </p:cNvPicPr>
          <p:nvPr/>
        </p:nvPicPr>
        <p:blipFill rotWithShape="1">
          <a:blip r:embed="rId3"/>
          <a:srcRect r="3421"/>
          <a:stretch/>
        </p:blipFill>
        <p:spPr>
          <a:xfrm>
            <a:off x="6230774" y="1139115"/>
            <a:ext cx="5746073" cy="4580703"/>
          </a:xfrm>
          <a:prstGeom prst="rect">
            <a:avLst/>
          </a:prstGeom>
          <a:ln w="28575">
            <a:solidFill>
              <a:schemeClr val="tx1"/>
            </a:solidFill>
          </a:ln>
        </p:spPr>
      </p:pic>
      <p:sp>
        <p:nvSpPr>
          <p:cNvPr id="36" name="TextBox 35"/>
          <p:cNvSpPr txBox="1"/>
          <p:nvPr/>
        </p:nvSpPr>
        <p:spPr>
          <a:xfrm>
            <a:off x="208247" y="6429719"/>
            <a:ext cx="10219765" cy="369332"/>
          </a:xfrm>
          <a:prstGeom prst="rect">
            <a:avLst/>
          </a:prstGeom>
          <a:noFill/>
        </p:spPr>
        <p:txBody>
          <a:bodyPr wrap="square" rtlCol="0">
            <a:spAutoFit/>
          </a:bodyPr>
          <a:lstStyle/>
          <a:p>
            <a:r>
              <a:rPr lang="en-US" dirty="0" smtClean="0"/>
              <a:t>PKD Patient Handbook</a:t>
            </a:r>
            <a:r>
              <a:rPr lang="en-US" dirty="0"/>
              <a:t> </a:t>
            </a:r>
            <a:r>
              <a:rPr lang="en-US" dirty="0" smtClean="0"/>
              <a:t>&amp; ARPKD Patient Handbook; PKD Foundation, www.pkdcure.org  </a:t>
            </a:r>
            <a:endParaRPr lang="en-US" dirty="0"/>
          </a:p>
        </p:txBody>
      </p:sp>
      <p:sp>
        <p:nvSpPr>
          <p:cNvPr id="37" name="TextBox 36"/>
          <p:cNvSpPr txBox="1"/>
          <p:nvPr/>
        </p:nvSpPr>
        <p:spPr>
          <a:xfrm>
            <a:off x="1147482" y="5702151"/>
            <a:ext cx="4403729" cy="523220"/>
          </a:xfrm>
          <a:prstGeom prst="rect">
            <a:avLst/>
          </a:prstGeom>
          <a:noFill/>
        </p:spPr>
        <p:txBody>
          <a:bodyPr wrap="square" rtlCol="0">
            <a:spAutoFit/>
          </a:bodyPr>
          <a:lstStyle/>
          <a:p>
            <a:r>
              <a:rPr lang="en-US" sz="2800" b="1" dirty="0" smtClean="0">
                <a:solidFill>
                  <a:schemeClr val="accent1"/>
                </a:solidFill>
                <a:latin typeface="+mj-lt"/>
              </a:rPr>
              <a:t>Genes: </a:t>
            </a:r>
            <a:r>
              <a:rPr lang="en-US" sz="2800" b="1" i="1" dirty="0" smtClean="0">
                <a:solidFill>
                  <a:schemeClr val="accent1"/>
                </a:solidFill>
                <a:latin typeface="+mj-lt"/>
              </a:rPr>
              <a:t>PKD1</a:t>
            </a:r>
            <a:r>
              <a:rPr lang="en-US" sz="2800" b="1" dirty="0" smtClean="0">
                <a:solidFill>
                  <a:schemeClr val="accent1"/>
                </a:solidFill>
                <a:latin typeface="+mj-lt"/>
              </a:rPr>
              <a:t> or </a:t>
            </a:r>
            <a:r>
              <a:rPr lang="en-US" sz="2800" b="1" i="1" dirty="0" smtClean="0">
                <a:solidFill>
                  <a:schemeClr val="accent1"/>
                </a:solidFill>
                <a:latin typeface="+mj-lt"/>
              </a:rPr>
              <a:t>PKD2</a:t>
            </a:r>
            <a:endParaRPr lang="en-US" sz="2800" b="1" i="1" dirty="0">
              <a:solidFill>
                <a:schemeClr val="accent1"/>
              </a:solidFill>
              <a:latin typeface="+mj-lt"/>
            </a:endParaRPr>
          </a:p>
        </p:txBody>
      </p:sp>
      <p:sp>
        <p:nvSpPr>
          <p:cNvPr id="38" name="TextBox 37"/>
          <p:cNvSpPr txBox="1"/>
          <p:nvPr/>
        </p:nvSpPr>
        <p:spPr>
          <a:xfrm>
            <a:off x="7788271" y="5789443"/>
            <a:ext cx="4403729" cy="523220"/>
          </a:xfrm>
          <a:prstGeom prst="rect">
            <a:avLst/>
          </a:prstGeom>
          <a:noFill/>
        </p:spPr>
        <p:txBody>
          <a:bodyPr wrap="square" rtlCol="0">
            <a:spAutoFit/>
          </a:bodyPr>
          <a:lstStyle/>
          <a:p>
            <a:r>
              <a:rPr lang="en-US" sz="2800" b="1" dirty="0" smtClean="0">
                <a:solidFill>
                  <a:schemeClr val="accent1"/>
                </a:solidFill>
                <a:latin typeface="+mj-lt"/>
              </a:rPr>
              <a:t>Gene: </a:t>
            </a:r>
            <a:r>
              <a:rPr lang="en-US" sz="2800" b="1" i="1" dirty="0" smtClean="0">
                <a:solidFill>
                  <a:schemeClr val="accent1"/>
                </a:solidFill>
                <a:latin typeface="+mj-lt"/>
              </a:rPr>
              <a:t>PKHD1</a:t>
            </a:r>
            <a:endParaRPr lang="en-US" sz="2800" b="1" i="1" dirty="0">
              <a:solidFill>
                <a:schemeClr val="accent1"/>
              </a:solidFill>
              <a:latin typeface="+mj-lt"/>
            </a:endParaRPr>
          </a:p>
        </p:txBody>
      </p:sp>
    </p:spTree>
    <p:extLst>
      <p:ext uri="{BB962C8B-B14F-4D97-AF65-F5344CB8AC3E}">
        <p14:creationId xmlns:p14="http://schemas.microsoft.com/office/powerpoint/2010/main" val="236731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cyst?</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12</a:t>
            </a:fld>
            <a:endParaRPr lang="en-US" dirty="0"/>
          </a:p>
        </p:txBody>
      </p:sp>
      <p:sp>
        <p:nvSpPr>
          <p:cNvPr id="9" name="Content Placeholder 2"/>
          <p:cNvSpPr txBox="1">
            <a:spLocks/>
          </p:cNvSpPr>
          <p:nvPr/>
        </p:nvSpPr>
        <p:spPr>
          <a:xfrm>
            <a:off x="337751" y="1486744"/>
            <a:ext cx="7425684" cy="4123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fluid-filled structure </a:t>
            </a:r>
            <a:r>
              <a:rPr lang="en-US" dirty="0" smtClean="0"/>
              <a:t>– like a water balloon</a:t>
            </a:r>
          </a:p>
          <a:p>
            <a:r>
              <a:rPr lang="en-US" dirty="0" smtClean="0"/>
              <a:t>Why do cysts form and grow?</a:t>
            </a:r>
          </a:p>
          <a:p>
            <a:pPr lvl="1"/>
            <a:r>
              <a:rPr lang="en-US" dirty="0" smtClean="0"/>
              <a:t>The cells lining the “walls” of the cyst multiply and grow</a:t>
            </a:r>
          </a:p>
          <a:p>
            <a:pPr lvl="1"/>
            <a:r>
              <a:rPr lang="en-US" dirty="0" smtClean="0"/>
              <a:t>More fluid fills the cysts</a:t>
            </a:r>
            <a:endParaRPr lang="en-US" dirty="0"/>
          </a:p>
        </p:txBody>
      </p:sp>
      <p:pic>
        <p:nvPicPr>
          <p:cNvPr id="11"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14969" b="20897"/>
          <a:stretch/>
        </p:blipFill>
        <p:spPr>
          <a:xfrm>
            <a:off x="8370612" y="1413359"/>
            <a:ext cx="3588306" cy="3065929"/>
          </a:xfrm>
          <a:prstGeom prst="rect">
            <a:avLst/>
          </a:prstGeom>
        </p:spPr>
      </p:pic>
    </p:spTree>
    <p:extLst>
      <p:ext uri="{BB962C8B-B14F-4D97-AF65-F5344CB8AC3E}">
        <p14:creationId xmlns:p14="http://schemas.microsoft.com/office/powerpoint/2010/main" val="317200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kidney cysts form?</a:t>
            </a:r>
            <a:endParaRPr lang="en-US" dirty="0"/>
          </a:p>
        </p:txBody>
      </p:sp>
      <p:sp>
        <p:nvSpPr>
          <p:cNvPr id="5" name="Content Placeholder 4"/>
          <p:cNvSpPr>
            <a:spLocks noGrp="1"/>
          </p:cNvSpPr>
          <p:nvPr>
            <p:ph idx="1"/>
          </p:nvPr>
        </p:nvSpPr>
        <p:spPr>
          <a:xfrm>
            <a:off x="511210" y="1219200"/>
            <a:ext cx="11226720" cy="4123224"/>
          </a:xfrm>
        </p:spPr>
        <p:txBody>
          <a:bodyPr>
            <a:normAutofit/>
          </a:bodyPr>
          <a:lstStyle/>
          <a:p>
            <a:pPr marL="0" indent="0">
              <a:buNone/>
            </a:pPr>
            <a:r>
              <a:rPr lang="en-US" sz="3600" dirty="0" smtClean="0"/>
              <a:t>    Normal			ADPKD			  ARPKD</a:t>
            </a:r>
            <a:endParaRPr lang="en-US" sz="3600" dirty="0"/>
          </a:p>
        </p:txBody>
      </p:sp>
      <p:sp>
        <p:nvSpPr>
          <p:cNvPr id="2" name="Slide Number Placeholder 1"/>
          <p:cNvSpPr>
            <a:spLocks noGrp="1"/>
          </p:cNvSpPr>
          <p:nvPr>
            <p:ph type="sldNum" sz="quarter" idx="12"/>
          </p:nvPr>
        </p:nvSpPr>
        <p:spPr/>
        <p:txBody>
          <a:bodyPr/>
          <a:lstStyle/>
          <a:p>
            <a:fld id="{AD40181A-01B0-4CB8-8614-1473649F6741}" type="slidenum">
              <a:rPr lang="en-US" smtClean="0"/>
              <a:t>13</a:t>
            </a:fld>
            <a:endParaRPr lang="en-US" dirty="0"/>
          </a:p>
        </p:txBody>
      </p:sp>
      <p:sp>
        <p:nvSpPr>
          <p:cNvPr id="3" name="Rectangle 2"/>
          <p:cNvSpPr/>
          <p:nvPr/>
        </p:nvSpPr>
        <p:spPr>
          <a:xfrm>
            <a:off x="0" y="6429572"/>
            <a:ext cx="4745210" cy="369332"/>
          </a:xfrm>
          <a:prstGeom prst="rect">
            <a:avLst/>
          </a:prstGeom>
        </p:spPr>
        <p:txBody>
          <a:bodyPr wrap="none">
            <a:spAutoFit/>
          </a:bodyPr>
          <a:lstStyle/>
          <a:p>
            <a:r>
              <a:rPr lang="en-US" altLang="en-US" dirty="0">
                <a:solidFill>
                  <a:schemeClr val="bg2"/>
                </a:solidFill>
                <a:latin typeface="+mj-lt"/>
                <a:cs typeface="Arial Unicode MS" panose="020B0604020202020204" pitchFamily="34" charset="-128"/>
              </a:rPr>
              <a:t>Wilson PD. N </a:t>
            </a:r>
            <a:r>
              <a:rPr lang="en-US" altLang="en-US" dirty="0" err="1">
                <a:solidFill>
                  <a:schemeClr val="bg2"/>
                </a:solidFill>
                <a:latin typeface="+mj-lt"/>
                <a:cs typeface="Arial Unicode MS" panose="020B0604020202020204" pitchFamily="34" charset="-128"/>
              </a:rPr>
              <a:t>Engl</a:t>
            </a:r>
            <a:r>
              <a:rPr lang="en-US" altLang="en-US" dirty="0">
                <a:solidFill>
                  <a:schemeClr val="bg2"/>
                </a:solidFill>
                <a:latin typeface="+mj-lt"/>
                <a:cs typeface="Arial Unicode MS" panose="020B0604020202020204" pitchFamily="34" charset="-128"/>
              </a:rPr>
              <a:t> J Med 2004;350:151-164.</a:t>
            </a:r>
            <a:endParaRPr lang="en-US" dirty="0">
              <a:latin typeface="+mj-lt"/>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22" t="33715" r="6968" b="34355"/>
          <a:stretch/>
        </p:blipFill>
        <p:spPr bwMode="auto">
          <a:xfrm>
            <a:off x="4066497" y="1837379"/>
            <a:ext cx="4116146" cy="41510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13" t="66137" r="6538" b="2390"/>
          <a:stretch/>
        </p:blipFill>
        <p:spPr bwMode="auto">
          <a:xfrm>
            <a:off x="7831058" y="1839291"/>
            <a:ext cx="4180635" cy="4149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 t="2297" r="6645" b="66557"/>
          <a:stretch/>
        </p:blipFill>
        <p:spPr bwMode="auto">
          <a:xfrm>
            <a:off x="125506" y="1837379"/>
            <a:ext cx="4266815" cy="41510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1295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3972" y="115242"/>
            <a:ext cx="8300640" cy="942384"/>
          </a:xfrm>
        </p:spPr>
        <p:txBody>
          <a:bodyPr/>
          <a:lstStyle/>
          <a:p>
            <a:r>
              <a:rPr lang="en-US" dirty="0" smtClean="0"/>
              <a:t>Kidney cysts: ADPKD vs. ARPKD</a:t>
            </a:r>
            <a:endParaRPr lang="en-US" dirty="0"/>
          </a:p>
        </p:txBody>
      </p:sp>
      <p:sp>
        <p:nvSpPr>
          <p:cNvPr id="3" name="Content Placeholder 2"/>
          <p:cNvSpPr>
            <a:spLocks noGrp="1"/>
          </p:cNvSpPr>
          <p:nvPr>
            <p:ph idx="1"/>
          </p:nvPr>
        </p:nvSpPr>
        <p:spPr>
          <a:xfrm>
            <a:off x="8267529" y="2853380"/>
            <a:ext cx="1654611" cy="560407"/>
          </a:xfrm>
        </p:spPr>
        <p:txBody>
          <a:bodyPr/>
          <a:lstStyle/>
          <a:p>
            <a:pPr marL="0" indent="0">
              <a:buNone/>
            </a:pPr>
            <a:r>
              <a:rPr lang="en-US" dirty="0" smtClean="0">
                <a:latin typeface="Arial Rounded MT Bold" panose="020F0704030504030204" pitchFamily="34" charset="0"/>
              </a:rPr>
              <a:t>ARPKD</a:t>
            </a:r>
            <a:endParaRPr lang="en-US" dirty="0">
              <a:latin typeface="Arial Rounded MT Bold" panose="020F0704030504030204" pitchFamily="34" charset="0"/>
            </a:endParaRPr>
          </a:p>
        </p:txBody>
      </p:sp>
      <p:sp>
        <p:nvSpPr>
          <p:cNvPr id="4" name="Slide Number Placeholder 3"/>
          <p:cNvSpPr>
            <a:spLocks noGrp="1"/>
          </p:cNvSpPr>
          <p:nvPr>
            <p:ph type="sldNum" sz="quarter" idx="12"/>
          </p:nvPr>
        </p:nvSpPr>
        <p:spPr>
          <a:xfrm>
            <a:off x="11777378" y="6492875"/>
            <a:ext cx="414622" cy="365125"/>
          </a:xfrm>
        </p:spPr>
        <p:txBody>
          <a:bodyPr/>
          <a:lstStyle/>
          <a:p>
            <a:fld id="{AD40181A-01B0-4CB8-8614-1473649F6741}" type="slidenum">
              <a:rPr lang="en-US" smtClean="0"/>
              <a:t>14</a:t>
            </a:fld>
            <a:endParaRPr lang="en-US" dirty="0"/>
          </a:p>
        </p:txBody>
      </p:sp>
      <p:pic>
        <p:nvPicPr>
          <p:cNvPr id="11" name="Picture 4" descr="ARPKD pathology"/>
          <p:cNvPicPr>
            <a:picLocks noChangeAspect="1" noChangeArrowheads="1"/>
          </p:cNvPicPr>
          <p:nvPr/>
        </p:nvPicPr>
        <p:blipFill rotWithShape="1">
          <a:blip r:embed="rId2" cstate="print"/>
          <a:srcRect r="4120" b="53367"/>
          <a:stretch/>
        </p:blipFill>
        <p:spPr bwMode="auto">
          <a:xfrm>
            <a:off x="6261087" y="3701002"/>
            <a:ext cx="2247762" cy="1476164"/>
          </a:xfrm>
          <a:prstGeom prst="rect">
            <a:avLst/>
          </a:prstGeom>
          <a:noFill/>
        </p:spPr>
      </p:pic>
      <p:pic>
        <p:nvPicPr>
          <p:cNvPr id="1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769" y="1017060"/>
            <a:ext cx="2506176" cy="1645920"/>
          </a:xfrm>
          <a:prstGeom prst="rect">
            <a:avLst/>
          </a:prstGeom>
        </p:spPr>
      </p:pic>
      <p:sp>
        <p:nvSpPr>
          <p:cNvPr id="13" name="Content Placeholder 2"/>
          <p:cNvSpPr txBox="1">
            <a:spLocks/>
          </p:cNvSpPr>
          <p:nvPr/>
        </p:nvSpPr>
        <p:spPr>
          <a:xfrm>
            <a:off x="2050392" y="2859964"/>
            <a:ext cx="1654611" cy="56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latin typeface="Arial Rounded MT Bold" panose="020F0704030504030204" pitchFamily="34" charset="0"/>
              </a:rPr>
              <a:t>ADPKD</a:t>
            </a:r>
            <a:endParaRPr lang="en-US" dirty="0">
              <a:latin typeface="Arial Rounded MT Bold" panose="020F0704030504030204" pitchFamily="34" charset="0"/>
            </a:endParaRPr>
          </a:p>
        </p:txBody>
      </p:sp>
      <p:sp>
        <p:nvSpPr>
          <p:cNvPr id="15" name="Content Placeholder 2"/>
          <p:cNvSpPr txBox="1">
            <a:spLocks/>
          </p:cNvSpPr>
          <p:nvPr/>
        </p:nvSpPr>
        <p:spPr>
          <a:xfrm>
            <a:off x="145254" y="5899827"/>
            <a:ext cx="5464885" cy="936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smtClean="0"/>
              <a:t>Larger bubble-like </a:t>
            </a:r>
            <a:r>
              <a:rPr lang="en-US" sz="2200" dirty="0" smtClean="0"/>
              <a:t>cysts, often in outer part (cortex) of kidney</a:t>
            </a:r>
            <a:endParaRPr lang="en-US" sz="2200" dirty="0"/>
          </a:p>
        </p:txBody>
      </p:sp>
      <p:sp>
        <p:nvSpPr>
          <p:cNvPr id="16" name="Content Placeholder 2"/>
          <p:cNvSpPr txBox="1">
            <a:spLocks/>
          </p:cNvSpPr>
          <p:nvPr/>
        </p:nvSpPr>
        <p:spPr>
          <a:xfrm>
            <a:off x="5799593" y="5831001"/>
            <a:ext cx="6195061" cy="14004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Tiny, tubular cysts, often more in the central part of the kidney (medulla</a:t>
            </a:r>
            <a:r>
              <a:rPr lang="en-US" sz="2400" dirty="0"/>
              <a:t>). </a:t>
            </a:r>
            <a:r>
              <a:rPr lang="en-US" sz="2400" dirty="0" smtClean="0"/>
              <a:t>On US, few </a:t>
            </a:r>
            <a:r>
              <a:rPr lang="en-US" sz="2400" dirty="0"/>
              <a:t>or no visible cysts, kidneys “echogenic” = bright</a:t>
            </a:r>
          </a:p>
          <a:p>
            <a:pPr marL="0" indent="0" algn="ctr">
              <a:buFont typeface="Arial" panose="020B0604020202020204" pitchFamily="34" charset="0"/>
              <a:buNone/>
            </a:pPr>
            <a:r>
              <a:rPr lang="en-US" sz="2400" dirty="0" smtClean="0"/>
              <a:t> </a:t>
            </a:r>
            <a:endParaRPr lang="en-US" sz="2400" dirty="0"/>
          </a:p>
        </p:txBody>
      </p:sp>
      <p:pic>
        <p:nvPicPr>
          <p:cNvPr id="17" name="Content Placeholder 6"/>
          <p:cNvPicPr>
            <a:picLocks noChangeAspect="1"/>
          </p:cNvPicPr>
          <p:nvPr/>
        </p:nvPicPr>
        <p:blipFill>
          <a:blip r:embed="rId4"/>
          <a:stretch>
            <a:fillRect/>
          </a:stretch>
        </p:blipFill>
        <p:spPr>
          <a:xfrm>
            <a:off x="2616906" y="3303198"/>
            <a:ext cx="3182696" cy="2527803"/>
          </a:xfrm>
          <a:prstGeom prst="rect">
            <a:avLst/>
          </a:prstGeom>
        </p:spPr>
      </p:pic>
      <p:pic>
        <p:nvPicPr>
          <p:cNvPr id="10" name="Picture 6" descr="1-10"/>
          <p:cNvPicPr>
            <a:picLocks noChangeAspect="1" noChangeArrowheads="1"/>
          </p:cNvPicPr>
          <p:nvPr/>
        </p:nvPicPr>
        <p:blipFill>
          <a:blip r:embed="rId5" cstate="print"/>
          <a:srcRect/>
          <a:stretch>
            <a:fillRect/>
          </a:stretch>
        </p:blipFill>
        <p:spPr bwMode="auto">
          <a:xfrm>
            <a:off x="289212" y="3676575"/>
            <a:ext cx="2327693" cy="1410940"/>
          </a:xfrm>
          <a:prstGeom prst="rect">
            <a:avLst/>
          </a:prstGeom>
          <a:noFill/>
        </p:spPr>
      </p:pic>
      <p:pic>
        <p:nvPicPr>
          <p:cNvPr id="18" name="Picture 17"/>
          <p:cNvPicPr>
            <a:picLocks noChangeAspect="1"/>
          </p:cNvPicPr>
          <p:nvPr/>
        </p:nvPicPr>
        <p:blipFill>
          <a:blip r:embed="rId6"/>
          <a:stretch>
            <a:fillRect/>
          </a:stretch>
        </p:blipFill>
        <p:spPr>
          <a:xfrm>
            <a:off x="5799593" y="1027924"/>
            <a:ext cx="2548386" cy="1645920"/>
          </a:xfrm>
          <a:prstGeom prst="rect">
            <a:avLst/>
          </a:prstGeom>
        </p:spPr>
      </p:pic>
      <p:sp>
        <p:nvSpPr>
          <p:cNvPr id="14" name="Content Placeholder 2"/>
          <p:cNvSpPr txBox="1">
            <a:spLocks/>
          </p:cNvSpPr>
          <p:nvPr/>
        </p:nvSpPr>
        <p:spPr>
          <a:xfrm>
            <a:off x="5296623" y="1105885"/>
            <a:ext cx="1654611" cy="56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1"/>
                </a:solidFill>
                <a:latin typeface="Arial Rounded MT Bold" panose="020F0704030504030204" pitchFamily="34" charset="0"/>
              </a:rPr>
              <a:t>Normal</a:t>
            </a:r>
            <a:endParaRPr lang="en-US" dirty="0">
              <a:solidFill>
                <a:schemeClr val="bg1"/>
              </a:solidFill>
              <a:latin typeface="Arial Rounded MT Bold" panose="020F0704030504030204" pitchFamily="34" charset="0"/>
            </a:endParaRPr>
          </a:p>
        </p:txBody>
      </p:sp>
      <p:pic>
        <p:nvPicPr>
          <p:cNvPr id="19" name="Picture 18"/>
          <p:cNvPicPr>
            <a:picLocks noChangeAspect="1"/>
          </p:cNvPicPr>
          <p:nvPr/>
        </p:nvPicPr>
        <p:blipFill>
          <a:blip r:embed="rId7"/>
          <a:stretch>
            <a:fillRect/>
          </a:stretch>
        </p:blipFill>
        <p:spPr>
          <a:xfrm>
            <a:off x="8508849" y="3303198"/>
            <a:ext cx="3536586" cy="2441386"/>
          </a:xfrm>
          <a:prstGeom prst="rect">
            <a:avLst/>
          </a:prstGeom>
        </p:spPr>
      </p:pic>
    </p:spTree>
    <p:extLst>
      <p:ext uri="{BB962C8B-B14F-4D97-AF65-F5344CB8AC3E}">
        <p14:creationId xmlns:p14="http://schemas.microsoft.com/office/powerpoint/2010/main" val="1206953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51" r="19556" b="-43"/>
          <a:stretch/>
        </p:blipFill>
        <p:spPr>
          <a:xfrm>
            <a:off x="197224" y="1404323"/>
            <a:ext cx="6984033" cy="4419303"/>
          </a:xfrm>
        </p:spPr>
      </p:pic>
      <p:sp>
        <p:nvSpPr>
          <p:cNvPr id="2" name="Title 1"/>
          <p:cNvSpPr>
            <a:spLocks noGrp="1"/>
          </p:cNvSpPr>
          <p:nvPr>
            <p:ph type="title"/>
          </p:nvPr>
        </p:nvSpPr>
        <p:spPr/>
        <p:txBody>
          <a:bodyPr/>
          <a:lstStyle/>
          <a:p>
            <a:r>
              <a:rPr lang="en-US" dirty="0" smtClean="0"/>
              <a:t>how do Cysts form and grow?</a:t>
            </a:r>
            <a:endParaRPr lang="en-US" dirty="0"/>
          </a:p>
        </p:txBody>
      </p:sp>
      <p:sp>
        <p:nvSpPr>
          <p:cNvPr id="4" name="Slide Number Placeholder 3"/>
          <p:cNvSpPr>
            <a:spLocks noGrp="1"/>
          </p:cNvSpPr>
          <p:nvPr>
            <p:ph type="sldNum" sz="quarter" idx="12"/>
          </p:nvPr>
        </p:nvSpPr>
        <p:spPr>
          <a:xfrm>
            <a:off x="11690386" y="6434180"/>
            <a:ext cx="414622" cy="365125"/>
          </a:xfrm>
        </p:spPr>
        <p:txBody>
          <a:bodyPr/>
          <a:lstStyle/>
          <a:p>
            <a:fld id="{AD40181A-01B0-4CB8-8614-1473649F6741}" type="slidenum">
              <a:rPr lang="en-US" smtClean="0"/>
              <a:t>15</a:t>
            </a:fld>
            <a:endParaRPr lang="en-US" dirty="0"/>
          </a:p>
        </p:txBody>
      </p:sp>
      <p:sp>
        <p:nvSpPr>
          <p:cNvPr id="9" name="Text Box 14"/>
          <p:cNvSpPr txBox="1">
            <a:spLocks noChangeArrowheads="1"/>
          </p:cNvSpPr>
          <p:nvPr/>
        </p:nvSpPr>
        <p:spPr bwMode="auto">
          <a:xfrm>
            <a:off x="-586796" y="6522306"/>
            <a:ext cx="62752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1200" dirty="0" smtClean="0">
                <a:solidFill>
                  <a:schemeClr val="bg2"/>
                </a:solidFill>
                <a:latin typeface="+mj-lt"/>
              </a:rPr>
              <a:t>Blanco G &amp; Wallace DP. Am J </a:t>
            </a:r>
            <a:r>
              <a:rPr lang="en-US" altLang="en-US" sz="1200" dirty="0" err="1" smtClean="0">
                <a:solidFill>
                  <a:schemeClr val="bg2"/>
                </a:solidFill>
                <a:latin typeface="+mj-lt"/>
              </a:rPr>
              <a:t>Physiol</a:t>
            </a:r>
            <a:r>
              <a:rPr lang="en-US" altLang="en-US" sz="1200" dirty="0" smtClean="0">
                <a:solidFill>
                  <a:schemeClr val="bg2"/>
                </a:solidFill>
                <a:latin typeface="+mj-lt"/>
              </a:rPr>
              <a:t> 2013; </a:t>
            </a:r>
            <a:r>
              <a:rPr lang="en-US" altLang="en-US" sz="1200" dirty="0" err="1" smtClean="0">
                <a:solidFill>
                  <a:schemeClr val="bg2"/>
                </a:solidFill>
                <a:latin typeface="+mj-lt"/>
              </a:rPr>
              <a:t>Staruschenko</a:t>
            </a:r>
            <a:r>
              <a:rPr lang="en-US" altLang="en-US" sz="1200" dirty="0" smtClean="0">
                <a:solidFill>
                  <a:schemeClr val="bg2"/>
                </a:solidFill>
                <a:latin typeface="+mj-lt"/>
              </a:rPr>
              <a:t> A. </a:t>
            </a:r>
            <a:r>
              <a:rPr lang="en-US" altLang="en-US" sz="1200" dirty="0" err="1" smtClean="0">
                <a:solidFill>
                  <a:schemeClr val="bg2"/>
                </a:solidFill>
                <a:latin typeface="+mj-lt"/>
              </a:rPr>
              <a:t>Compr</a:t>
            </a:r>
            <a:r>
              <a:rPr lang="en-US" altLang="en-US" sz="1200" dirty="0" smtClean="0">
                <a:solidFill>
                  <a:schemeClr val="bg2"/>
                </a:solidFill>
                <a:latin typeface="+mj-lt"/>
              </a:rPr>
              <a:t> </a:t>
            </a:r>
            <a:r>
              <a:rPr lang="en-US" altLang="en-US" sz="1200" dirty="0" err="1" smtClean="0">
                <a:solidFill>
                  <a:schemeClr val="bg2"/>
                </a:solidFill>
                <a:latin typeface="+mj-lt"/>
              </a:rPr>
              <a:t>Physiol</a:t>
            </a:r>
            <a:r>
              <a:rPr lang="en-US" altLang="en-US" sz="1200" dirty="0" smtClean="0">
                <a:solidFill>
                  <a:schemeClr val="bg2"/>
                </a:solidFill>
                <a:latin typeface="+mj-lt"/>
              </a:rPr>
              <a:t> 2012</a:t>
            </a:r>
            <a:endParaRPr lang="en-US" altLang="en-US" sz="1200" dirty="0">
              <a:solidFill>
                <a:schemeClr val="bg2"/>
              </a:solidFill>
              <a:latin typeface="+mj-lt"/>
            </a:endParaRPr>
          </a:p>
        </p:txBody>
      </p:sp>
      <p:pic>
        <p:nvPicPr>
          <p:cNvPr id="13" name="Picture 12"/>
          <p:cNvPicPr>
            <a:picLocks noChangeAspect="1"/>
          </p:cNvPicPr>
          <p:nvPr/>
        </p:nvPicPr>
        <p:blipFill rotWithShape="1">
          <a:blip r:embed="rId3"/>
          <a:srcRect r="54222"/>
          <a:stretch/>
        </p:blipFill>
        <p:spPr>
          <a:xfrm>
            <a:off x="9362934" y="968446"/>
            <a:ext cx="2076031" cy="3060101"/>
          </a:xfrm>
          <a:prstGeom prst="rect">
            <a:avLst/>
          </a:prstGeom>
        </p:spPr>
      </p:pic>
      <p:sp>
        <p:nvSpPr>
          <p:cNvPr id="14" name="Rectangle 13"/>
          <p:cNvSpPr/>
          <p:nvPr/>
        </p:nvSpPr>
        <p:spPr>
          <a:xfrm rot="5400000">
            <a:off x="5165181" y="3373027"/>
            <a:ext cx="2978643" cy="1922560"/>
          </a:xfrm>
          <a:custGeom>
            <a:avLst/>
            <a:gdLst>
              <a:gd name="connsiteX0" fmla="*/ 0 w 2039078"/>
              <a:gd name="connsiteY0" fmla="*/ 0 h 1090261"/>
              <a:gd name="connsiteX1" fmla="*/ 2039078 w 2039078"/>
              <a:gd name="connsiteY1" fmla="*/ 0 h 1090261"/>
              <a:gd name="connsiteX2" fmla="*/ 2039078 w 2039078"/>
              <a:gd name="connsiteY2" fmla="*/ 1090261 h 1090261"/>
              <a:gd name="connsiteX3" fmla="*/ 0 w 2039078"/>
              <a:gd name="connsiteY3" fmla="*/ 1090261 h 1090261"/>
              <a:gd name="connsiteX4" fmla="*/ 0 w 2039078"/>
              <a:gd name="connsiteY4" fmla="*/ 0 h 1090261"/>
              <a:gd name="connsiteX0" fmla="*/ 0 w 3043123"/>
              <a:gd name="connsiteY0" fmla="*/ 0 h 1269556"/>
              <a:gd name="connsiteX1" fmla="*/ 3043123 w 3043123"/>
              <a:gd name="connsiteY1" fmla="*/ 179295 h 1269556"/>
              <a:gd name="connsiteX2" fmla="*/ 3043123 w 3043123"/>
              <a:gd name="connsiteY2" fmla="*/ 1269556 h 1269556"/>
              <a:gd name="connsiteX3" fmla="*/ 1004045 w 3043123"/>
              <a:gd name="connsiteY3" fmla="*/ 1269556 h 1269556"/>
              <a:gd name="connsiteX4" fmla="*/ 0 w 3043123"/>
              <a:gd name="connsiteY4" fmla="*/ 0 h 1269556"/>
              <a:gd name="connsiteX0" fmla="*/ 0 w 3043123"/>
              <a:gd name="connsiteY0" fmla="*/ 0 h 1269556"/>
              <a:gd name="connsiteX1" fmla="*/ 3043123 w 3043123"/>
              <a:gd name="connsiteY1" fmla="*/ 179295 h 1269556"/>
              <a:gd name="connsiteX2" fmla="*/ 3043123 w 3043123"/>
              <a:gd name="connsiteY2" fmla="*/ 1269556 h 1269556"/>
              <a:gd name="connsiteX3" fmla="*/ 1075765 w 3043123"/>
              <a:gd name="connsiteY3" fmla="*/ 1233697 h 1269556"/>
              <a:gd name="connsiteX4" fmla="*/ 0 w 3043123"/>
              <a:gd name="connsiteY4" fmla="*/ 0 h 1269556"/>
              <a:gd name="connsiteX0" fmla="*/ 0 w 3043123"/>
              <a:gd name="connsiteY0" fmla="*/ 0 h 1431701"/>
              <a:gd name="connsiteX1" fmla="*/ 3043123 w 3043123"/>
              <a:gd name="connsiteY1" fmla="*/ 179295 h 1431701"/>
              <a:gd name="connsiteX2" fmla="*/ 3043123 w 3043123"/>
              <a:gd name="connsiteY2" fmla="*/ 1269556 h 1431701"/>
              <a:gd name="connsiteX3" fmla="*/ 1176300 w 3043123"/>
              <a:gd name="connsiteY3" fmla="*/ 1431701 h 1431701"/>
              <a:gd name="connsiteX4" fmla="*/ 0 w 3043123"/>
              <a:gd name="connsiteY4" fmla="*/ 0 h 1431701"/>
              <a:gd name="connsiteX0" fmla="*/ 27926 w 3071049"/>
              <a:gd name="connsiteY0" fmla="*/ 0 h 1431701"/>
              <a:gd name="connsiteX1" fmla="*/ 3071049 w 3071049"/>
              <a:gd name="connsiteY1" fmla="*/ 179295 h 1431701"/>
              <a:gd name="connsiteX2" fmla="*/ 3071049 w 3071049"/>
              <a:gd name="connsiteY2" fmla="*/ 1269556 h 1431701"/>
              <a:gd name="connsiteX3" fmla="*/ 1204226 w 3071049"/>
              <a:gd name="connsiteY3" fmla="*/ 1431701 h 1431701"/>
              <a:gd name="connsiteX4" fmla="*/ 27926 w 3071049"/>
              <a:gd name="connsiteY4" fmla="*/ 0 h 1431701"/>
              <a:gd name="connsiteX0" fmla="*/ 1 w 5489450"/>
              <a:gd name="connsiteY0" fmla="*/ 0 h 1417559"/>
              <a:gd name="connsiteX1" fmla="*/ 5489450 w 5489450"/>
              <a:gd name="connsiteY1" fmla="*/ 165153 h 1417559"/>
              <a:gd name="connsiteX2" fmla="*/ 5489450 w 5489450"/>
              <a:gd name="connsiteY2" fmla="*/ 1255414 h 1417559"/>
              <a:gd name="connsiteX3" fmla="*/ 3622627 w 5489450"/>
              <a:gd name="connsiteY3" fmla="*/ 1417559 h 1417559"/>
              <a:gd name="connsiteX4" fmla="*/ 1 w 5489450"/>
              <a:gd name="connsiteY4" fmla="*/ 0 h 1417559"/>
              <a:gd name="connsiteX0" fmla="*/ -1 w 5489448"/>
              <a:gd name="connsiteY0" fmla="*/ 0 h 1417559"/>
              <a:gd name="connsiteX1" fmla="*/ 5489448 w 5489448"/>
              <a:gd name="connsiteY1" fmla="*/ 165153 h 1417559"/>
              <a:gd name="connsiteX2" fmla="*/ 5489448 w 5489448"/>
              <a:gd name="connsiteY2" fmla="*/ 1255414 h 1417559"/>
              <a:gd name="connsiteX3" fmla="*/ 3622625 w 5489448"/>
              <a:gd name="connsiteY3" fmla="*/ 1417559 h 1417559"/>
              <a:gd name="connsiteX4" fmla="*/ -1 w 5489448"/>
              <a:gd name="connsiteY4" fmla="*/ 0 h 1417559"/>
              <a:gd name="connsiteX0" fmla="*/ 86668 w 5576117"/>
              <a:gd name="connsiteY0" fmla="*/ 0 h 1417559"/>
              <a:gd name="connsiteX1" fmla="*/ 5576117 w 5576117"/>
              <a:gd name="connsiteY1" fmla="*/ 165153 h 1417559"/>
              <a:gd name="connsiteX2" fmla="*/ 5576117 w 5576117"/>
              <a:gd name="connsiteY2" fmla="*/ 1255414 h 1417559"/>
              <a:gd name="connsiteX3" fmla="*/ 3709294 w 5576117"/>
              <a:gd name="connsiteY3" fmla="*/ 1417559 h 1417559"/>
              <a:gd name="connsiteX4" fmla="*/ 86668 w 5576117"/>
              <a:gd name="connsiteY4" fmla="*/ 0 h 1417559"/>
              <a:gd name="connsiteX0" fmla="*/ 77852 w 5567301"/>
              <a:gd name="connsiteY0" fmla="*/ 0 h 1516561"/>
              <a:gd name="connsiteX1" fmla="*/ 5567301 w 5567301"/>
              <a:gd name="connsiteY1" fmla="*/ 165153 h 1516561"/>
              <a:gd name="connsiteX2" fmla="*/ 5567301 w 5567301"/>
              <a:gd name="connsiteY2" fmla="*/ 1255414 h 1516561"/>
              <a:gd name="connsiteX3" fmla="*/ 4002082 w 5567301"/>
              <a:gd name="connsiteY3" fmla="*/ 1516561 h 1516561"/>
              <a:gd name="connsiteX4" fmla="*/ 77852 w 5567301"/>
              <a:gd name="connsiteY4" fmla="*/ 0 h 151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7301" h="1516561">
                <a:moveTo>
                  <a:pt x="77852" y="0"/>
                </a:moveTo>
                <a:lnTo>
                  <a:pt x="5567301" y="165153"/>
                </a:lnTo>
                <a:lnTo>
                  <a:pt x="5567301" y="1255414"/>
                </a:lnTo>
                <a:lnTo>
                  <a:pt x="4002082" y="1516561"/>
                </a:lnTo>
                <a:cubicBezTo>
                  <a:pt x="1967923" y="954469"/>
                  <a:pt x="-468361" y="576235"/>
                  <a:pt x="7785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p:cNvSpPr txBox="1">
            <a:spLocks/>
          </p:cNvSpPr>
          <p:nvPr/>
        </p:nvSpPr>
        <p:spPr>
          <a:xfrm>
            <a:off x="2550851" y="1657900"/>
            <a:ext cx="1945119" cy="5199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latin typeface="Arial Rounded MT Bold" panose="020F0704030504030204" pitchFamily="34" charset="0"/>
              </a:rPr>
              <a:t>ADPKD</a:t>
            </a:r>
            <a:endParaRPr lang="en-US" sz="3600" dirty="0">
              <a:latin typeface="Arial Rounded MT Bold" panose="020F0704030504030204" pitchFamily="34" charset="0"/>
            </a:endParaRPr>
          </a:p>
        </p:txBody>
      </p:sp>
      <p:sp>
        <p:nvSpPr>
          <p:cNvPr id="16" name="Content Placeholder 4"/>
          <p:cNvSpPr txBox="1">
            <a:spLocks/>
          </p:cNvSpPr>
          <p:nvPr/>
        </p:nvSpPr>
        <p:spPr>
          <a:xfrm>
            <a:off x="9126072" y="748008"/>
            <a:ext cx="2312894" cy="519953"/>
          </a:xfrm>
          <a:prstGeom prst="rect">
            <a:avLst/>
          </a:prstGeom>
          <a:solidFill>
            <a:schemeClr val="tx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584B3D"/>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584B3D"/>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latin typeface="Arial Rounded MT Bold" panose="020F0704030504030204" pitchFamily="34" charset="0"/>
              </a:rPr>
              <a:t>ARPKD</a:t>
            </a:r>
            <a:endParaRPr lang="en-US" sz="3600" dirty="0">
              <a:latin typeface="Arial Rounded MT Bold" panose="020F0704030504030204" pitchFamily="34" charset="0"/>
            </a:endParaRPr>
          </a:p>
        </p:txBody>
      </p:sp>
      <p:sp>
        <p:nvSpPr>
          <p:cNvPr id="17" name="Rounded Rectangle 16"/>
          <p:cNvSpPr/>
          <p:nvPr/>
        </p:nvSpPr>
        <p:spPr>
          <a:xfrm>
            <a:off x="6479504" y="4942886"/>
            <a:ext cx="2646568" cy="1572913"/>
          </a:xfrm>
          <a:prstGeom prst="roundRect">
            <a:avLst/>
          </a:prstGeom>
          <a:solidFill>
            <a:schemeClr val="tx2"/>
          </a:solidFill>
          <a:ln w="38100">
            <a:solidFill>
              <a:srgbClr val="D11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75000"/>
                  </a:schemeClr>
                </a:solidFill>
                <a:latin typeface="+mj-lt"/>
              </a:rPr>
              <a:t>1. Genetic mutation causes tubule cells to grow &amp; multiply abnormally</a:t>
            </a:r>
            <a:endParaRPr lang="en-US" b="1" dirty="0">
              <a:solidFill>
                <a:schemeClr val="accent1">
                  <a:lumMod val="75000"/>
                </a:schemeClr>
              </a:solidFill>
              <a:latin typeface="+mj-lt"/>
            </a:endParaRPr>
          </a:p>
        </p:txBody>
      </p:sp>
      <p:cxnSp>
        <p:nvCxnSpPr>
          <p:cNvPr id="19" name="Straight Connector 18"/>
          <p:cNvCxnSpPr/>
          <p:nvPr/>
        </p:nvCxnSpPr>
        <p:spPr>
          <a:xfrm>
            <a:off x="5862918" y="4625788"/>
            <a:ext cx="791584" cy="317098"/>
          </a:xfrm>
          <a:prstGeom prst="line">
            <a:avLst/>
          </a:prstGeom>
          <a:ln w="38100">
            <a:solidFill>
              <a:srgbClr val="D119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28847" y="2997767"/>
            <a:ext cx="1472103" cy="1945119"/>
          </a:xfrm>
          <a:prstGeom prst="line">
            <a:avLst/>
          </a:prstGeom>
          <a:ln w="38100">
            <a:solidFill>
              <a:srgbClr val="D1196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299140" y="1272988"/>
            <a:ext cx="2143576" cy="2977728"/>
          </a:xfrm>
          <a:prstGeom prst="roundRect">
            <a:avLst/>
          </a:prstGeom>
          <a:solidFill>
            <a:schemeClr val="tx2"/>
          </a:solidFill>
          <a:ln w="38100">
            <a:solidFill>
              <a:srgbClr val="D11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75000"/>
                  </a:schemeClr>
                </a:solidFill>
                <a:latin typeface="+mj-lt"/>
              </a:rPr>
              <a:t>2. Excess fluid secreted into cysts and tubule </a:t>
            </a:r>
            <a:r>
              <a:rPr lang="en-US" b="1" dirty="0">
                <a:solidFill>
                  <a:schemeClr val="accent1">
                    <a:lumMod val="75000"/>
                  </a:schemeClr>
                </a:solidFill>
                <a:latin typeface="+mj-lt"/>
              </a:rPr>
              <a:t>cells keep multiplying </a:t>
            </a:r>
            <a:endParaRPr lang="en-US" b="1" dirty="0" smtClean="0">
              <a:solidFill>
                <a:schemeClr val="accent1">
                  <a:lumMod val="75000"/>
                </a:schemeClr>
              </a:solidFill>
              <a:latin typeface="+mj-lt"/>
            </a:endParaRPr>
          </a:p>
          <a:p>
            <a:pPr algn="ctr"/>
            <a:endParaRPr lang="en-US" b="1" dirty="0">
              <a:solidFill>
                <a:schemeClr val="accent1">
                  <a:lumMod val="75000"/>
                </a:schemeClr>
              </a:solidFill>
              <a:latin typeface="+mj-lt"/>
            </a:endParaRPr>
          </a:p>
          <a:p>
            <a:pPr algn="ctr"/>
            <a:r>
              <a:rPr lang="en-US" b="1" dirty="0" smtClean="0">
                <a:solidFill>
                  <a:schemeClr val="accent1">
                    <a:lumMod val="75000"/>
                  </a:schemeClr>
                </a:solidFill>
                <a:latin typeface="+mj-lt"/>
              </a:rPr>
              <a:t>(influenced by vasopressin, </a:t>
            </a:r>
            <a:r>
              <a:rPr lang="en-US" b="1" dirty="0" err="1" smtClean="0">
                <a:solidFill>
                  <a:schemeClr val="accent1">
                    <a:lumMod val="75000"/>
                  </a:schemeClr>
                </a:solidFill>
                <a:latin typeface="+mj-lt"/>
              </a:rPr>
              <a:t>cAMP</a:t>
            </a:r>
            <a:r>
              <a:rPr lang="en-US" b="1" dirty="0" smtClean="0">
                <a:solidFill>
                  <a:schemeClr val="accent1">
                    <a:lumMod val="75000"/>
                  </a:schemeClr>
                </a:solidFill>
                <a:latin typeface="+mj-lt"/>
              </a:rPr>
              <a:t>, EGF, </a:t>
            </a:r>
            <a:r>
              <a:rPr lang="en-US" b="1" dirty="0" err="1" smtClean="0">
                <a:solidFill>
                  <a:schemeClr val="accent1">
                    <a:lumMod val="75000"/>
                  </a:schemeClr>
                </a:solidFill>
                <a:latin typeface="+mj-lt"/>
              </a:rPr>
              <a:t>Src</a:t>
            </a:r>
            <a:r>
              <a:rPr lang="en-US" b="1" dirty="0" smtClean="0">
                <a:solidFill>
                  <a:schemeClr val="accent1">
                    <a:lumMod val="75000"/>
                  </a:schemeClr>
                </a:solidFill>
                <a:latin typeface="+mj-lt"/>
              </a:rPr>
              <a:t>)</a:t>
            </a:r>
            <a:endParaRPr lang="en-US" b="1" dirty="0">
              <a:solidFill>
                <a:schemeClr val="accent1">
                  <a:lumMod val="75000"/>
                </a:schemeClr>
              </a:solidFill>
              <a:latin typeface="+mj-lt"/>
            </a:endParaRPr>
          </a:p>
        </p:txBody>
      </p:sp>
      <p:cxnSp>
        <p:nvCxnSpPr>
          <p:cNvPr id="30" name="Straight Arrow Connector 29"/>
          <p:cNvCxnSpPr/>
          <p:nvPr/>
        </p:nvCxnSpPr>
        <p:spPr>
          <a:xfrm>
            <a:off x="10282519" y="1917876"/>
            <a:ext cx="367552" cy="387721"/>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0868916" y="1959733"/>
            <a:ext cx="428987" cy="343991"/>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5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ADPKD vs. ARPKD</a:t>
            </a:r>
            <a:endParaRPr lang="en-US" dirty="0"/>
          </a:p>
        </p:txBody>
      </p:sp>
      <p:sp>
        <p:nvSpPr>
          <p:cNvPr id="3" name="Content Placeholder 2"/>
          <p:cNvSpPr>
            <a:spLocks noGrp="1"/>
          </p:cNvSpPr>
          <p:nvPr>
            <p:ph idx="1"/>
          </p:nvPr>
        </p:nvSpPr>
        <p:spPr>
          <a:xfrm>
            <a:off x="337751" y="1486743"/>
            <a:ext cx="6633065" cy="4296539"/>
          </a:xfrm>
        </p:spPr>
        <p:txBody>
          <a:bodyPr>
            <a:normAutofit/>
          </a:bodyPr>
          <a:lstStyle/>
          <a:p>
            <a:r>
              <a:rPr lang="en-US" dirty="0" smtClean="0"/>
              <a:t>Even though ADPKD and ARPKD are different diseases caused by different genes, similar mechanisms cause cysts in both diseases</a:t>
            </a:r>
          </a:p>
          <a:p>
            <a:r>
              <a:rPr lang="en-US" dirty="0" smtClean="0"/>
              <a:t>Research in ADPKD and ARPKD often goes hand-in-hand, and discoveries in one disease help us learn about the other</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16</a:t>
            </a:fld>
            <a:endParaRPr lang="en-US" dirty="0"/>
          </a:p>
        </p:txBody>
      </p:sp>
      <p:graphicFrame>
        <p:nvGraphicFramePr>
          <p:cNvPr id="5" name="Diagram 4"/>
          <p:cNvGraphicFramePr/>
          <p:nvPr>
            <p:extLst>
              <p:ext uri="{D42A27DB-BD31-4B8C-83A1-F6EECF244321}">
                <p14:modId xmlns:p14="http://schemas.microsoft.com/office/powerpoint/2010/main" val="3157295670"/>
              </p:ext>
            </p:extLst>
          </p:nvPr>
        </p:nvGraphicFramePr>
        <p:xfrm>
          <a:off x="6578930" y="855024"/>
          <a:ext cx="5112987" cy="416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04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0916" y="296615"/>
            <a:ext cx="10456763" cy="930823"/>
          </a:xfrm>
        </p:spPr>
        <p:txBody>
          <a:bodyPr/>
          <a:lstStyle/>
          <a:p>
            <a:r>
              <a:rPr lang="en-US" b="0" dirty="0" smtClean="0">
                <a:latin typeface="Arial Rounded MT Bold" panose="020F0704030504030204" pitchFamily="34" charset="0"/>
              </a:rPr>
              <a:t>living </a:t>
            </a:r>
            <a:r>
              <a:rPr lang="en-US" b="0" dirty="0" smtClean="0">
                <a:latin typeface="Arial Rounded MT Bold" panose="020F0704030504030204" pitchFamily="34" charset="0"/>
              </a:rPr>
              <a:t>with </a:t>
            </a:r>
            <a:r>
              <a:rPr lang="en-US" b="0" dirty="0" smtClean="0">
                <a:latin typeface="Arial Rounded MT Bold" panose="020F0704030504030204" pitchFamily="34" charset="0"/>
              </a:rPr>
              <a:t>ARPKD</a:t>
            </a:r>
            <a:endParaRPr lang="en-US" b="0" dirty="0">
              <a:latin typeface="Arial Rounded MT Bold" panose="020F0704030504030204" pitchFamily="34" charset="0"/>
            </a:endParaRPr>
          </a:p>
        </p:txBody>
      </p:sp>
      <p:sp>
        <p:nvSpPr>
          <p:cNvPr id="3" name="Content Placeholder 2"/>
          <p:cNvSpPr>
            <a:spLocks noGrp="1"/>
          </p:cNvSpPr>
          <p:nvPr>
            <p:ph idx="1"/>
          </p:nvPr>
        </p:nvSpPr>
        <p:spPr>
          <a:xfrm>
            <a:off x="1723843" y="1376949"/>
            <a:ext cx="9723139" cy="5318079"/>
          </a:xfrm>
        </p:spPr>
        <p:txBody>
          <a:bodyPr numCol="2">
            <a:noAutofit/>
          </a:bodyPr>
          <a:lstStyle/>
          <a:p>
            <a:pPr marL="0" lvl="0" indent="0">
              <a:lnSpc>
                <a:spcPct val="100000"/>
              </a:lnSpc>
              <a:spcBef>
                <a:spcPts val="4200"/>
              </a:spcBef>
              <a:buNone/>
            </a:pPr>
            <a:r>
              <a:rPr lang="en-US" dirty="0" smtClean="0"/>
              <a:t>Infancy &amp; childhood</a:t>
            </a:r>
          </a:p>
          <a:p>
            <a:pPr marL="0" lvl="0" indent="0">
              <a:lnSpc>
                <a:spcPct val="100000"/>
              </a:lnSpc>
              <a:spcBef>
                <a:spcPts val="4200"/>
              </a:spcBef>
              <a:buNone/>
            </a:pPr>
            <a:r>
              <a:rPr lang="en-US" dirty="0" smtClean="0"/>
              <a:t>Kidney function and electrolytes</a:t>
            </a:r>
          </a:p>
          <a:p>
            <a:pPr marL="0" lvl="0" indent="0">
              <a:lnSpc>
                <a:spcPct val="100000"/>
              </a:lnSpc>
              <a:spcBef>
                <a:spcPts val="4200"/>
              </a:spcBef>
              <a:buNone/>
            </a:pPr>
            <a:r>
              <a:rPr lang="en-US" dirty="0" smtClean="0"/>
              <a:t>Blood pressure</a:t>
            </a:r>
          </a:p>
          <a:p>
            <a:pPr marL="0" indent="0">
              <a:lnSpc>
                <a:spcPct val="100000"/>
              </a:lnSpc>
              <a:spcBef>
                <a:spcPts val="4200"/>
              </a:spcBef>
              <a:buNone/>
            </a:pPr>
            <a:r>
              <a:rPr lang="en-US" dirty="0"/>
              <a:t>Cardiovascular </a:t>
            </a:r>
            <a:r>
              <a:rPr lang="en-US" dirty="0" smtClean="0"/>
              <a:t>issues</a:t>
            </a:r>
          </a:p>
          <a:p>
            <a:pPr marL="0" indent="0">
              <a:lnSpc>
                <a:spcPct val="100000"/>
              </a:lnSpc>
              <a:spcBef>
                <a:spcPts val="4200"/>
              </a:spcBef>
              <a:buNone/>
            </a:pPr>
            <a:r>
              <a:rPr lang="en-US" dirty="0" smtClean="0"/>
              <a:t>Anemia</a:t>
            </a:r>
          </a:p>
          <a:p>
            <a:pPr marL="0" lvl="0" indent="0">
              <a:lnSpc>
                <a:spcPct val="100000"/>
              </a:lnSpc>
              <a:spcBef>
                <a:spcPts val="4200"/>
              </a:spcBef>
              <a:buNone/>
            </a:pPr>
            <a:r>
              <a:rPr lang="en-US" dirty="0" smtClean="0"/>
              <a:t>Bone health</a:t>
            </a:r>
          </a:p>
          <a:p>
            <a:pPr marL="0" lvl="0" indent="0">
              <a:lnSpc>
                <a:spcPct val="100000"/>
              </a:lnSpc>
              <a:spcBef>
                <a:spcPts val="4200"/>
              </a:spcBef>
              <a:buNone/>
            </a:pPr>
            <a:r>
              <a:rPr lang="en-US" dirty="0" smtClean="0"/>
              <a:t>Growth and development</a:t>
            </a:r>
            <a:endParaRPr lang="en-US" dirty="0"/>
          </a:p>
          <a:p>
            <a:pPr marL="0" indent="0">
              <a:lnSpc>
                <a:spcPct val="100000"/>
              </a:lnSpc>
              <a:spcBef>
                <a:spcPts val="4200"/>
              </a:spcBef>
              <a:buNone/>
            </a:pPr>
            <a:r>
              <a:rPr lang="en-US" dirty="0" smtClean="0"/>
              <a:t>Infections</a:t>
            </a:r>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40181A-01B0-4CB8-8614-1473649F6741}" type="slidenum">
              <a:rPr kumimoji="0" lang="en-US" sz="1200" b="0" i="0" u="none" strike="noStrike" kern="1200" cap="none" spc="0" normalizeH="0" baseline="0" noProof="0" smtClean="0">
                <a:ln>
                  <a:noFill/>
                </a:ln>
                <a:solidFill>
                  <a:srgbClr val="5C8D29"/>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C8D29"/>
              </a:solidFill>
              <a:effectLst/>
              <a:uLnTx/>
              <a:uFillTx/>
              <a:latin typeface="Arial Rounded MT Bold" panose="020F0704030504030204" pitchFamily="34" charset="0"/>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766" y="1376949"/>
            <a:ext cx="553221" cy="5532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38" y="6011451"/>
            <a:ext cx="599434" cy="5994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895" y="3942272"/>
            <a:ext cx="589277" cy="59370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816" y="2616088"/>
            <a:ext cx="648157" cy="64815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5041" y="2342984"/>
            <a:ext cx="664747" cy="73193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9297" y="3446711"/>
            <a:ext cx="589277" cy="58927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116" y="4989284"/>
            <a:ext cx="568863" cy="56886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635" y="1376949"/>
            <a:ext cx="718916" cy="718916"/>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7357" y="2576039"/>
            <a:ext cx="642102" cy="728254"/>
          </a:xfrm>
          <a:prstGeom prst="rect">
            <a:avLst/>
          </a:prstGeom>
        </p:spPr>
      </p:pic>
    </p:spTree>
    <p:extLst>
      <p:ext uri="{BB962C8B-B14F-4D97-AF65-F5344CB8AC3E}">
        <p14:creationId xmlns:p14="http://schemas.microsoft.com/office/powerpoint/2010/main" val="27085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accent4">
                    <a:lumMod val="75000"/>
                  </a:schemeClr>
                </a:solidFill>
              </a:rPr>
              <a:t>ARPKD: variability</a:t>
            </a:r>
            <a:endParaRPr lang="en-US" b="0" dirty="0">
              <a:solidFill>
                <a:schemeClr val="accent4">
                  <a:lumMod val="75000"/>
                </a:schemeClr>
              </a:solidFill>
            </a:endParaRPr>
          </a:p>
        </p:txBody>
      </p:sp>
      <p:sp>
        <p:nvSpPr>
          <p:cNvPr id="3" name="Content Placeholder 2"/>
          <p:cNvSpPr>
            <a:spLocks noGrp="1"/>
          </p:cNvSpPr>
          <p:nvPr>
            <p:ph idx="1"/>
          </p:nvPr>
        </p:nvSpPr>
        <p:spPr>
          <a:xfrm>
            <a:off x="345989" y="1353349"/>
            <a:ext cx="3096459" cy="4104401"/>
          </a:xfrm>
        </p:spPr>
        <p:txBody>
          <a:bodyPr>
            <a:noAutofit/>
          </a:bodyPr>
          <a:lstStyle/>
          <a:p>
            <a:pPr marL="0" indent="0">
              <a:buNone/>
            </a:pPr>
            <a:r>
              <a:rPr lang="en-US" sz="2400" dirty="0" smtClean="0">
                <a:solidFill>
                  <a:schemeClr val="accent2"/>
                </a:solidFill>
                <a:latin typeface="+mj-lt"/>
              </a:rPr>
              <a:t>“Classic” newborn presentation </a:t>
            </a:r>
          </a:p>
          <a:p>
            <a:r>
              <a:rPr lang="en-US" sz="2400" dirty="0" smtClean="0"/>
              <a:t>low amniotic fluid (oligohydramnios)</a:t>
            </a:r>
          </a:p>
          <a:p>
            <a:r>
              <a:rPr lang="en-US" sz="2400" dirty="0" smtClean="0"/>
              <a:t>very enlarged kidneys</a:t>
            </a:r>
          </a:p>
          <a:p>
            <a:r>
              <a:rPr lang="en-US" sz="2400" dirty="0" smtClean="0"/>
              <a:t>underdeveloped lungs (pulmonary hypoplasia)</a:t>
            </a:r>
          </a:p>
          <a:p>
            <a:r>
              <a:rPr lang="en-US" sz="2400" dirty="0" smtClean="0"/>
              <a:t>even with modern medical care, unfortunately ~30% of babies die</a:t>
            </a:r>
            <a:endParaRPr lang="en-US" sz="2400" dirty="0" smtClean="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40181A-01B0-4CB8-8614-1473649F6741}" type="slidenum">
              <a:rPr kumimoji="0" lang="en-US" sz="1200" b="0" i="0" u="none" strike="noStrike" kern="1200" cap="none" spc="0" normalizeH="0" baseline="0" noProof="0" smtClean="0">
                <a:ln>
                  <a:noFill/>
                </a:ln>
                <a:solidFill>
                  <a:srgbClr val="5C8D29"/>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C8D29"/>
              </a:solidFill>
              <a:effectLst/>
              <a:uLnTx/>
              <a:uFillTx/>
              <a:latin typeface="Arial Rounded MT Bold" panose="020F0704030504030204" pitchFamily="34" charset="0"/>
              <a:ea typeface="+mn-ea"/>
              <a:cs typeface="+mn-cs"/>
            </a:endParaRPr>
          </a:p>
        </p:txBody>
      </p:sp>
      <p:sp>
        <p:nvSpPr>
          <p:cNvPr id="8" name="Rectangle 7"/>
          <p:cNvSpPr/>
          <p:nvPr/>
        </p:nvSpPr>
        <p:spPr>
          <a:xfrm>
            <a:off x="6950640" y="6431821"/>
            <a:ext cx="294503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Adeva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et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al. Medicine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2006</a:t>
            </a:r>
          </a:p>
        </p:txBody>
      </p:sp>
      <p:graphicFrame>
        <p:nvGraphicFramePr>
          <p:cNvPr id="7" name="Chart 6"/>
          <p:cNvGraphicFramePr/>
          <p:nvPr>
            <p:extLst/>
          </p:nvPr>
        </p:nvGraphicFramePr>
        <p:xfrm>
          <a:off x="2867488" y="1353350"/>
          <a:ext cx="6491642" cy="4648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8998117" y="1897349"/>
            <a:ext cx="2927874" cy="410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584B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584B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584B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84B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84B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accent4">
                    <a:lumMod val="75000"/>
                  </a:schemeClr>
                </a:solidFill>
                <a:effectLst/>
                <a:uLnTx/>
                <a:uFillTx/>
                <a:latin typeface="Arial Rounded MT Bold"/>
                <a:ea typeface="+mn-ea"/>
                <a:cs typeface="+mn-cs"/>
              </a:rPr>
              <a:t>Later childhood or adolescent presentation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584B3D"/>
                </a:solidFill>
                <a:effectLst/>
                <a:uLnTx/>
                <a:uFillTx/>
                <a:latin typeface="Arial"/>
                <a:ea typeface="+mn-ea"/>
                <a:cs typeface="+mn-cs"/>
              </a:rPr>
              <a:t>generally milder disease progression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584B3D"/>
                </a:solidFill>
                <a:effectLst/>
                <a:uLnTx/>
                <a:uFillTx/>
                <a:latin typeface="Arial"/>
                <a:ea typeface="+mn-ea"/>
                <a:cs typeface="+mn-cs"/>
              </a:rPr>
              <a:t>May have liver-predominant disease</a:t>
            </a:r>
            <a:endParaRPr kumimoji="0" lang="en-US" sz="1800" b="0" i="0" u="none" strike="noStrike" kern="1200" cap="none" spc="0" normalizeH="0" baseline="0" noProof="0" dirty="0">
              <a:ln>
                <a:noFill/>
              </a:ln>
              <a:solidFill>
                <a:srgbClr val="584B3D"/>
              </a:solidFill>
              <a:effectLst/>
              <a:uLnTx/>
              <a:uFillTx/>
              <a:latin typeface="Arial"/>
              <a:ea typeface="+mn-ea"/>
              <a:cs typeface="+mn-cs"/>
            </a:endParaRPr>
          </a:p>
        </p:txBody>
      </p:sp>
    </p:spTree>
    <p:extLst>
      <p:ext uri="{BB962C8B-B14F-4D97-AF65-F5344CB8AC3E}">
        <p14:creationId xmlns:p14="http://schemas.microsoft.com/office/powerpoint/2010/main" val="370690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3311" y="296615"/>
            <a:ext cx="9684367" cy="930823"/>
          </a:xfrm>
        </p:spPr>
        <p:txBody>
          <a:bodyPr/>
          <a:lstStyle/>
          <a:p>
            <a:r>
              <a:rPr lang="en-US" b="0" dirty="0" smtClean="0">
                <a:solidFill>
                  <a:schemeClr val="accent4">
                    <a:lumMod val="75000"/>
                  </a:schemeClr>
                </a:solidFill>
              </a:rPr>
              <a:t>ARPKD: Infancy</a:t>
            </a:r>
            <a:endParaRPr lang="en-US" b="0" dirty="0">
              <a:solidFill>
                <a:schemeClr val="accent4">
                  <a:lumMod val="75000"/>
                </a:schemeClr>
              </a:solidFill>
            </a:endParaRPr>
          </a:p>
        </p:txBody>
      </p:sp>
      <p:sp>
        <p:nvSpPr>
          <p:cNvPr id="3" name="Content Placeholder 2"/>
          <p:cNvSpPr>
            <a:spLocks noGrp="1"/>
          </p:cNvSpPr>
          <p:nvPr>
            <p:ph idx="1"/>
          </p:nvPr>
        </p:nvSpPr>
        <p:spPr>
          <a:xfrm>
            <a:off x="1495312" y="1505566"/>
            <a:ext cx="6718160" cy="4104401"/>
          </a:xfrm>
        </p:spPr>
        <p:txBody>
          <a:bodyPr>
            <a:normAutofit lnSpcReduction="10000"/>
          </a:bodyPr>
          <a:lstStyle/>
          <a:p>
            <a:r>
              <a:rPr lang="en-US" dirty="0" smtClean="0">
                <a:latin typeface="Arial Rounded MT Bold" panose="020F0704030504030204" pitchFamily="34" charset="0"/>
              </a:rPr>
              <a:t>Breathing (respiratory) problems</a:t>
            </a:r>
          </a:p>
          <a:p>
            <a:pPr lvl="1"/>
            <a:r>
              <a:rPr lang="en-US" dirty="0" smtClean="0"/>
              <a:t>main cause of illness and death</a:t>
            </a:r>
          </a:p>
          <a:p>
            <a:pPr lvl="1"/>
            <a:r>
              <a:rPr lang="en-US" dirty="0" smtClean="0"/>
              <a:t>underdeveloped lungs (due to low amniotic fluid) + very enlarged kidneys making it difficult to expand lungs properly</a:t>
            </a:r>
          </a:p>
          <a:p>
            <a:pPr lvl="1"/>
            <a:r>
              <a:rPr lang="en-US" dirty="0" smtClean="0"/>
              <a:t>~40% of babies require ventilator</a:t>
            </a:r>
            <a:r>
              <a:rPr lang="en-US" baseline="30000" dirty="0" smtClean="0"/>
              <a:t>1</a:t>
            </a:r>
          </a:p>
          <a:p>
            <a:pPr lvl="1"/>
            <a:r>
              <a:rPr lang="en-US" dirty="0" smtClean="0"/>
              <a:t>pneumothorax (collapsed lung) relatively common</a:t>
            </a:r>
          </a:p>
          <a:p>
            <a:r>
              <a:rPr lang="en-US" dirty="0" smtClean="0">
                <a:latin typeface="+mj-lt"/>
              </a:rPr>
              <a:t>Feeding difficulties </a:t>
            </a:r>
            <a:r>
              <a:rPr lang="en-US" dirty="0" smtClean="0"/>
              <a:t>due to massively enlarged kidneys</a:t>
            </a:r>
          </a:p>
          <a:p>
            <a:pPr lvl="1"/>
            <a:r>
              <a:rPr lang="en-US" dirty="0" smtClean="0"/>
              <a:t>often require NG or G-tube feeding</a:t>
            </a:r>
          </a:p>
          <a:p>
            <a:endParaRPr lang="en-US" dirty="0"/>
          </a:p>
        </p:txBody>
      </p:sp>
      <p:sp>
        <p:nvSpPr>
          <p:cNvPr id="7" name="Slide Number Placeholder 6"/>
          <p:cNvSpPr>
            <a:spLocks noGrp="1"/>
          </p:cNvSpPr>
          <p:nvPr>
            <p:ph type="sldNum" sz="quarter" idx="12"/>
          </p:nvPr>
        </p:nvSpPr>
        <p:spPr/>
        <p:txBody>
          <a:bodyPr/>
          <a:lstStyle/>
          <a:p>
            <a:fld id="{AD40181A-01B0-4CB8-8614-1473649F6741}" type="slidenum">
              <a:rPr lang="en-US" smtClean="0"/>
              <a:pPr/>
              <a:t>19</a:t>
            </a:fld>
            <a:endParaRPr lang="en-US" dirty="0"/>
          </a:p>
        </p:txBody>
      </p:sp>
      <p:sp>
        <p:nvSpPr>
          <p:cNvPr id="5" name="Rectangle 4"/>
          <p:cNvSpPr/>
          <p:nvPr/>
        </p:nvSpPr>
        <p:spPr>
          <a:xfrm>
            <a:off x="203223" y="6429718"/>
            <a:ext cx="5651547" cy="369332"/>
          </a:xfrm>
          <a:prstGeom prst="rect">
            <a:avLst/>
          </a:prstGeom>
        </p:spPr>
        <p:txBody>
          <a:bodyPr wrap="none">
            <a:spAutoFit/>
          </a:bodyPr>
          <a:lstStyle/>
          <a:p>
            <a:r>
              <a:rPr lang="en-US" baseline="30000" dirty="0">
                <a:solidFill>
                  <a:srgbClr val="000000"/>
                </a:solidFill>
              </a:rPr>
              <a:t>1</a:t>
            </a:r>
            <a:r>
              <a:rPr lang="en-US" dirty="0">
                <a:solidFill>
                  <a:srgbClr val="000000"/>
                </a:solidFill>
              </a:rPr>
              <a:t>Guay-Woodford LM &amp; Desmond RA, Pediatrics 2003</a:t>
            </a:r>
          </a:p>
        </p:txBody>
      </p:sp>
      <p:pic>
        <p:nvPicPr>
          <p:cNvPr id="6" name="Picture 5"/>
          <p:cNvPicPr>
            <a:picLocks noChangeAspect="1"/>
          </p:cNvPicPr>
          <p:nvPr/>
        </p:nvPicPr>
        <p:blipFill>
          <a:blip r:embed="rId2"/>
          <a:stretch>
            <a:fillRect/>
          </a:stretch>
        </p:blipFill>
        <p:spPr>
          <a:xfrm>
            <a:off x="8213471" y="1302593"/>
            <a:ext cx="3673165" cy="462386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36" y="2241444"/>
            <a:ext cx="1087776" cy="10877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644" y="281854"/>
            <a:ext cx="1013456" cy="10134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102" y="4513615"/>
            <a:ext cx="1066099" cy="1066099"/>
          </a:xfrm>
          <a:prstGeom prst="rect">
            <a:avLst/>
          </a:prstGeom>
        </p:spPr>
      </p:pic>
    </p:spTree>
    <p:extLst>
      <p:ext uri="{BB962C8B-B14F-4D97-AF65-F5344CB8AC3E}">
        <p14:creationId xmlns:p14="http://schemas.microsoft.com/office/powerpoint/2010/main" val="281647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Disclosures</a:t>
            </a:r>
            <a:endParaRPr lang="en-US" dirty="0"/>
          </a:p>
        </p:txBody>
      </p:sp>
      <p:sp>
        <p:nvSpPr>
          <p:cNvPr id="3" name="Content Placeholder 2"/>
          <p:cNvSpPr>
            <a:spLocks noGrp="1"/>
          </p:cNvSpPr>
          <p:nvPr>
            <p:ph idx="1"/>
          </p:nvPr>
        </p:nvSpPr>
        <p:spPr/>
        <p:txBody>
          <a:bodyPr/>
          <a:lstStyle/>
          <a:p>
            <a:r>
              <a:rPr lang="en-US" dirty="0" smtClean="0"/>
              <a:t>Attending Physician in CHOP Division of Nephrology</a:t>
            </a:r>
          </a:p>
          <a:p>
            <a:r>
              <a:rPr lang="en-US" dirty="0" smtClean="0"/>
              <a:t>Co-Director of Combined Kidney-Liver Program (with Dr. Jessica Wen)</a:t>
            </a:r>
          </a:p>
          <a:p>
            <a:r>
              <a:rPr lang="en-US" dirty="0" smtClean="0"/>
              <a:t>Member of Scientific Advisory Committee and PKD in Children Council of the PKD Foundation</a:t>
            </a:r>
          </a:p>
          <a:p>
            <a:r>
              <a:rPr lang="en-US" dirty="0" smtClean="0"/>
              <a:t>Research funding: </a:t>
            </a:r>
            <a:r>
              <a:rPr lang="en-US" dirty="0" smtClean="0"/>
              <a:t>NIH/NIDDK, Penn, and CHOP</a:t>
            </a:r>
            <a:endParaRPr lang="en-US" dirty="0" smtClean="0"/>
          </a:p>
        </p:txBody>
      </p:sp>
      <p:sp>
        <p:nvSpPr>
          <p:cNvPr id="4" name="Slide Number Placeholder 3"/>
          <p:cNvSpPr>
            <a:spLocks noGrp="1"/>
          </p:cNvSpPr>
          <p:nvPr>
            <p:ph type="sldNum" sz="quarter" idx="12"/>
          </p:nvPr>
        </p:nvSpPr>
        <p:spPr/>
        <p:txBody>
          <a:bodyPr/>
          <a:lstStyle/>
          <a:p>
            <a:fld id="{AD40181A-01B0-4CB8-8614-1473649F6741}" type="slidenum">
              <a:rPr lang="en-US" smtClean="0"/>
              <a:t>2</a:t>
            </a:fld>
            <a:endParaRPr lang="en-US" dirty="0"/>
          </a:p>
        </p:txBody>
      </p:sp>
    </p:spTree>
    <p:extLst>
      <p:ext uri="{BB962C8B-B14F-4D97-AF65-F5344CB8AC3E}">
        <p14:creationId xmlns:p14="http://schemas.microsoft.com/office/powerpoint/2010/main" val="659329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6979" y="276816"/>
            <a:ext cx="9662266" cy="942384"/>
          </a:xfrm>
        </p:spPr>
        <p:txBody>
          <a:bodyPr/>
          <a:lstStyle/>
          <a:p>
            <a:r>
              <a:rPr lang="en-US" dirty="0"/>
              <a:t>ARPKD: </a:t>
            </a:r>
            <a:r>
              <a:rPr lang="en-US" dirty="0" smtClean="0"/>
              <a:t>Infancy</a:t>
            </a:r>
            <a:endParaRPr lang="en-US" dirty="0"/>
          </a:p>
        </p:txBody>
      </p:sp>
      <p:sp>
        <p:nvSpPr>
          <p:cNvPr id="3" name="Content Placeholder 2"/>
          <p:cNvSpPr>
            <a:spLocks noGrp="1"/>
          </p:cNvSpPr>
          <p:nvPr>
            <p:ph idx="1"/>
          </p:nvPr>
        </p:nvSpPr>
        <p:spPr>
          <a:xfrm>
            <a:off x="1332383" y="1882421"/>
            <a:ext cx="9662265" cy="4123224"/>
          </a:xfrm>
        </p:spPr>
        <p:txBody>
          <a:bodyPr/>
          <a:lstStyle/>
          <a:p>
            <a:r>
              <a:rPr lang="en-US" dirty="0" smtClean="0">
                <a:latin typeface="Arial Rounded MT Bold" panose="020F0704030504030204" pitchFamily="34" charset="0"/>
              </a:rPr>
              <a:t>Surgery to remove kidney(s) (nephrectomy) </a:t>
            </a:r>
          </a:p>
          <a:p>
            <a:pPr lvl="1"/>
            <a:r>
              <a:rPr lang="en-US" dirty="0" smtClean="0"/>
              <a:t>Sometimes surgical removal of one or both kidneys is done to try to improve breathing and feeding (to make more room in the abdomen)</a:t>
            </a:r>
          </a:p>
          <a:p>
            <a:pPr lvl="1"/>
            <a:r>
              <a:rPr lang="en-US" dirty="0" smtClean="0"/>
              <a:t>Best approach is unclear</a:t>
            </a:r>
          </a:p>
          <a:p>
            <a:pPr lvl="1"/>
            <a:r>
              <a:rPr lang="en-US" dirty="0" smtClean="0"/>
              <a:t>Significant surgical risks + earlier need for dialysis need to be balanced with any possible benefits</a:t>
            </a:r>
          </a:p>
          <a:p>
            <a:endParaRPr lang="en-US" dirty="0"/>
          </a:p>
        </p:txBody>
      </p:sp>
      <p:sp>
        <p:nvSpPr>
          <p:cNvPr id="9" name="Slide Number Placeholder 8"/>
          <p:cNvSpPr>
            <a:spLocks noGrp="1"/>
          </p:cNvSpPr>
          <p:nvPr>
            <p:ph type="sldNum" sz="quarter" idx="12"/>
          </p:nvPr>
        </p:nvSpPr>
        <p:spPr/>
        <p:txBody>
          <a:bodyPr/>
          <a:lstStyle/>
          <a:p>
            <a:fld id="{AD40181A-01B0-4CB8-8614-1473649F6741}" type="slidenum">
              <a:rPr lang="en-US" smtClean="0"/>
              <a:t>20</a:t>
            </a:fld>
            <a:endParaRPr lang="en-US" dirty="0"/>
          </a:p>
        </p:txBody>
      </p:sp>
      <p:sp>
        <p:nvSpPr>
          <p:cNvPr id="5" name="Rectangle 4"/>
          <p:cNvSpPr/>
          <p:nvPr/>
        </p:nvSpPr>
        <p:spPr>
          <a:xfrm>
            <a:off x="5431821" y="6488668"/>
            <a:ext cx="5543505" cy="369332"/>
          </a:xfrm>
          <a:prstGeom prst="rect">
            <a:avLst/>
          </a:prstGeom>
        </p:spPr>
        <p:txBody>
          <a:bodyPr wrap="none">
            <a:spAutoFit/>
          </a:bodyPr>
          <a:lstStyle/>
          <a:p>
            <a:r>
              <a:rPr lang="en-US" dirty="0">
                <a:solidFill>
                  <a:srgbClr val="000000"/>
                </a:solidFill>
              </a:rPr>
              <a:t>Hartung EA &amp; </a:t>
            </a:r>
            <a:r>
              <a:rPr lang="en-US" dirty="0" err="1">
                <a:solidFill>
                  <a:srgbClr val="000000"/>
                </a:solidFill>
              </a:rPr>
              <a:t>Guay</a:t>
            </a:r>
            <a:r>
              <a:rPr lang="en-US" dirty="0">
                <a:solidFill>
                  <a:srgbClr val="000000"/>
                </a:solidFill>
              </a:rPr>
              <a:t>-Woodford LM, Pediatrics 2014</a:t>
            </a:r>
          </a:p>
        </p:txBody>
      </p:sp>
      <p:sp>
        <p:nvSpPr>
          <p:cNvPr id="6" name="Title 1"/>
          <p:cNvSpPr txBox="1">
            <a:spLocks/>
          </p:cNvSpPr>
          <p:nvPr/>
        </p:nvSpPr>
        <p:spPr>
          <a:xfrm>
            <a:off x="1376979" y="364487"/>
            <a:ext cx="9617669" cy="930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cap="all" baseline="0">
                <a:solidFill>
                  <a:schemeClr val="accent3"/>
                </a:solidFill>
                <a:latin typeface="Arial Rounded MT Bold" panose="020F0704030504030204" pitchFamily="34" charset="0"/>
                <a:ea typeface="+mj-ea"/>
                <a:cs typeface="Arial" panose="020B0604020202020204" pitchFamily="34" charset="0"/>
              </a:defRPr>
            </a:lvl1p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44" y="281854"/>
            <a:ext cx="1013456" cy="10134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62" y="2905461"/>
            <a:ext cx="992617" cy="992617"/>
          </a:xfrm>
          <a:prstGeom prst="rect">
            <a:avLst/>
          </a:prstGeom>
        </p:spPr>
      </p:pic>
    </p:spTree>
    <p:extLst>
      <p:ext uri="{BB962C8B-B14F-4D97-AF65-F5344CB8AC3E}">
        <p14:creationId xmlns:p14="http://schemas.microsoft.com/office/powerpoint/2010/main" val="2202843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463039" y="276816"/>
            <a:ext cx="9576205" cy="942384"/>
          </a:xfrm>
        </p:spPr>
        <p:txBody>
          <a:bodyPr/>
          <a:lstStyle/>
          <a:p>
            <a:r>
              <a:rPr lang="en-US" dirty="0" smtClean="0"/>
              <a:t>ARPKD: kidney function</a:t>
            </a:r>
            <a:endParaRPr lang="en-US" dirty="0"/>
          </a:p>
        </p:txBody>
      </p:sp>
      <p:sp>
        <p:nvSpPr>
          <p:cNvPr id="101379" name="Rectangle 3"/>
          <p:cNvSpPr>
            <a:spLocks noGrp="1" noChangeArrowheads="1"/>
          </p:cNvSpPr>
          <p:nvPr>
            <p:ph idx="1"/>
          </p:nvPr>
        </p:nvSpPr>
        <p:spPr>
          <a:xfrm>
            <a:off x="309058" y="1821460"/>
            <a:ext cx="5642425" cy="4123224"/>
          </a:xfrm>
        </p:spPr>
        <p:txBody>
          <a:bodyPr>
            <a:normAutofit fontScale="92500" lnSpcReduction="10000"/>
          </a:bodyPr>
          <a:lstStyle/>
          <a:p>
            <a:r>
              <a:rPr lang="en-US" dirty="0" smtClean="0">
                <a:latin typeface="Arial Rounded MT Bold" panose="020F0704030504030204" pitchFamily="34" charset="0"/>
              </a:rPr>
              <a:t>Chronic kidney disease</a:t>
            </a:r>
            <a:r>
              <a:rPr lang="en-US" dirty="0" smtClean="0"/>
              <a:t>: age when </a:t>
            </a:r>
            <a:r>
              <a:rPr lang="en-US" dirty="0" smtClean="0"/>
              <a:t>kidney failure </a:t>
            </a:r>
            <a:r>
              <a:rPr lang="en-US" dirty="0" smtClean="0"/>
              <a:t>develops depends on age when symptoms develop.</a:t>
            </a:r>
          </a:p>
          <a:p>
            <a:r>
              <a:rPr lang="en-US" dirty="0" smtClean="0"/>
              <a:t>In NIH </a:t>
            </a:r>
            <a:r>
              <a:rPr lang="en-US" dirty="0" smtClean="0"/>
              <a:t>study </a:t>
            </a:r>
            <a:r>
              <a:rPr lang="en-US" dirty="0" smtClean="0"/>
              <a:t>(73 patients)</a:t>
            </a:r>
            <a:r>
              <a:rPr lang="en-US" baseline="30000" dirty="0" smtClean="0"/>
              <a:t>1</a:t>
            </a:r>
            <a:r>
              <a:rPr lang="en-US" dirty="0" smtClean="0"/>
              <a:t>:</a:t>
            </a:r>
          </a:p>
          <a:p>
            <a:pPr lvl="1"/>
            <a:r>
              <a:rPr lang="en-US" dirty="0" smtClean="0"/>
              <a:t>“Perinatal” presenters (symptoms at &lt;30 days old): 75% kidney survival at age 11 years</a:t>
            </a:r>
          </a:p>
          <a:p>
            <a:pPr lvl="1"/>
            <a:r>
              <a:rPr lang="en-US" dirty="0" smtClean="0"/>
              <a:t>“</a:t>
            </a:r>
            <a:r>
              <a:rPr lang="en-US" dirty="0" err="1" smtClean="0"/>
              <a:t>Nonperinatal</a:t>
            </a:r>
            <a:r>
              <a:rPr lang="en-US" dirty="0" smtClean="0"/>
              <a:t>” presenters: 75% kidney survival at age 32 years</a:t>
            </a:r>
            <a:r>
              <a:rPr lang="en-US" dirty="0"/>
              <a:t> </a:t>
            </a:r>
            <a:endParaRPr lang="en-US" dirty="0" smtClean="0"/>
          </a:p>
        </p:txBody>
      </p:sp>
      <p:sp>
        <p:nvSpPr>
          <p:cNvPr id="7" name="Slide Number Placeholder 6"/>
          <p:cNvSpPr>
            <a:spLocks noGrp="1"/>
          </p:cNvSpPr>
          <p:nvPr>
            <p:ph type="sldNum" sz="quarter" idx="12"/>
          </p:nvPr>
        </p:nvSpPr>
        <p:spPr/>
        <p:txBody>
          <a:bodyPr/>
          <a:lstStyle/>
          <a:p>
            <a:fld id="{AD40181A-01B0-4CB8-8614-1473649F6741}" type="slidenum">
              <a:rPr lang="en-US" smtClean="0"/>
              <a:t>21</a:t>
            </a:fld>
            <a:endParaRPr lang="en-US" dirty="0"/>
          </a:p>
        </p:txBody>
      </p:sp>
      <p:sp>
        <p:nvSpPr>
          <p:cNvPr id="4" name="TextBox 3"/>
          <p:cNvSpPr txBox="1"/>
          <p:nvPr/>
        </p:nvSpPr>
        <p:spPr>
          <a:xfrm>
            <a:off x="210797" y="6409054"/>
            <a:ext cx="6523490" cy="369332"/>
          </a:xfrm>
          <a:prstGeom prst="rect">
            <a:avLst/>
          </a:prstGeom>
          <a:noFill/>
        </p:spPr>
        <p:txBody>
          <a:bodyPr wrap="square" rtlCol="0">
            <a:spAutoFit/>
          </a:bodyPr>
          <a:lstStyle/>
          <a:p>
            <a:r>
              <a:rPr lang="en-US" baseline="30000" dirty="0" smtClean="0">
                <a:solidFill>
                  <a:srgbClr val="000000"/>
                </a:solidFill>
              </a:rPr>
              <a:t>1</a:t>
            </a:r>
            <a:r>
              <a:rPr lang="en-US" dirty="0" smtClean="0">
                <a:solidFill>
                  <a:srgbClr val="000000"/>
                </a:solidFill>
              </a:rPr>
              <a:t>Gunay-Aygun </a:t>
            </a:r>
            <a:r>
              <a:rPr lang="en-US" dirty="0">
                <a:solidFill>
                  <a:srgbClr val="000000"/>
                </a:solidFill>
              </a:rPr>
              <a:t>M. et al, CJASN 2010</a:t>
            </a:r>
          </a:p>
        </p:txBody>
      </p:sp>
      <p:pic>
        <p:nvPicPr>
          <p:cNvPr id="3" name="Picture 2"/>
          <p:cNvPicPr>
            <a:picLocks noChangeAspect="1"/>
          </p:cNvPicPr>
          <p:nvPr/>
        </p:nvPicPr>
        <p:blipFill>
          <a:blip r:embed="rId2"/>
          <a:stretch>
            <a:fillRect/>
          </a:stretch>
        </p:blipFill>
        <p:spPr>
          <a:xfrm>
            <a:off x="6194102" y="1486743"/>
            <a:ext cx="5830644" cy="45096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58" y="364473"/>
            <a:ext cx="992617" cy="992617"/>
          </a:xfrm>
          <a:prstGeom prst="rect">
            <a:avLst/>
          </a:prstGeom>
        </p:spPr>
      </p:pic>
      <p:sp>
        <p:nvSpPr>
          <p:cNvPr id="5" name="TextBox 4"/>
          <p:cNvSpPr txBox="1"/>
          <p:nvPr/>
        </p:nvSpPr>
        <p:spPr>
          <a:xfrm>
            <a:off x="8623371" y="4632283"/>
            <a:ext cx="1656677" cy="323165"/>
          </a:xfrm>
          <a:prstGeom prst="rect">
            <a:avLst/>
          </a:prstGeom>
          <a:solidFill>
            <a:schemeClr val="bg1"/>
          </a:solidFill>
        </p:spPr>
        <p:txBody>
          <a:bodyPr wrap="square" lIns="0" rtlCol="0">
            <a:spAutoFit/>
          </a:bodyPr>
          <a:lstStyle/>
          <a:p>
            <a:endParaRPr lang="en-US" sz="1500" dirty="0">
              <a:solidFill>
                <a:srgbClr val="000000"/>
              </a:solidFill>
            </a:endParaRPr>
          </a:p>
        </p:txBody>
      </p:sp>
      <p:sp>
        <p:nvSpPr>
          <p:cNvPr id="10" name="TextBox 9"/>
          <p:cNvSpPr txBox="1"/>
          <p:nvPr/>
        </p:nvSpPr>
        <p:spPr>
          <a:xfrm>
            <a:off x="8281085" y="4920305"/>
            <a:ext cx="1656677" cy="323165"/>
          </a:xfrm>
          <a:prstGeom prst="rect">
            <a:avLst/>
          </a:prstGeom>
          <a:solidFill>
            <a:schemeClr val="bg1"/>
          </a:solidFill>
        </p:spPr>
        <p:txBody>
          <a:bodyPr wrap="square" lIns="0" rtlCol="0">
            <a:spAutoFit/>
          </a:bodyPr>
          <a:lstStyle/>
          <a:p>
            <a:endParaRPr lang="en-US" sz="1500" dirty="0">
              <a:solidFill>
                <a:srgbClr val="000000"/>
              </a:solidFill>
            </a:endParaRPr>
          </a:p>
        </p:txBody>
      </p:sp>
      <p:cxnSp>
        <p:nvCxnSpPr>
          <p:cNvPr id="9" name="Straight Connector 8"/>
          <p:cNvCxnSpPr/>
          <p:nvPr/>
        </p:nvCxnSpPr>
        <p:spPr>
          <a:xfrm>
            <a:off x="7056408" y="2605177"/>
            <a:ext cx="882840" cy="0"/>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28517" y="2605177"/>
            <a:ext cx="0" cy="2716352"/>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56408" y="2605177"/>
            <a:ext cx="2510918" cy="0"/>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556595" y="2605177"/>
            <a:ext cx="0" cy="2716352"/>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2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1379">
                                            <p:txEl>
                                              <p:pRg st="3" end="3"/>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850315" y="276816"/>
            <a:ext cx="9188930" cy="942384"/>
          </a:xfrm>
        </p:spPr>
        <p:txBody>
          <a:bodyPr/>
          <a:lstStyle/>
          <a:p>
            <a:r>
              <a:rPr lang="en-US" dirty="0" smtClean="0"/>
              <a:t>ARPKD: electrolytes &amp; water</a:t>
            </a:r>
            <a:endParaRPr lang="en-US" dirty="0"/>
          </a:p>
        </p:txBody>
      </p:sp>
      <p:sp>
        <p:nvSpPr>
          <p:cNvPr id="102403" name="Rectangle 3"/>
          <p:cNvSpPr>
            <a:spLocks noGrp="1" noChangeArrowheads="1"/>
          </p:cNvSpPr>
          <p:nvPr>
            <p:ph idx="1"/>
          </p:nvPr>
        </p:nvSpPr>
        <p:spPr>
          <a:xfrm>
            <a:off x="337751" y="1486743"/>
            <a:ext cx="10701494" cy="4940739"/>
          </a:xfrm>
        </p:spPr>
        <p:txBody>
          <a:bodyPr>
            <a:normAutofit fontScale="92500" lnSpcReduction="10000"/>
          </a:bodyPr>
          <a:lstStyle/>
          <a:p>
            <a:r>
              <a:rPr lang="en-US" dirty="0" smtClean="0">
                <a:latin typeface="Arial Rounded MT Bold" panose="020F0704030504030204" pitchFamily="34" charset="0"/>
              </a:rPr>
              <a:t>Acidosis</a:t>
            </a:r>
            <a:r>
              <a:rPr lang="en-US" dirty="0" smtClean="0">
                <a:latin typeface="+mj-lt"/>
              </a:rPr>
              <a:t>: </a:t>
            </a:r>
            <a:r>
              <a:rPr lang="en-US" dirty="0" smtClean="0"/>
              <a:t>low serum bicarbonate or CO</a:t>
            </a:r>
            <a:r>
              <a:rPr lang="en-US" baseline="-25000" dirty="0" smtClean="0"/>
              <a:t>2 </a:t>
            </a:r>
            <a:r>
              <a:rPr lang="en-US" dirty="0" smtClean="0"/>
              <a:t>levels due to inability to get rid of acid in the urine</a:t>
            </a:r>
          </a:p>
          <a:p>
            <a:pPr lvl="1"/>
            <a:r>
              <a:rPr lang="en-US" dirty="0" smtClean="0"/>
              <a:t>may need bicarbonate or citrate (e.g. </a:t>
            </a:r>
            <a:r>
              <a:rPr lang="en-US" dirty="0" err="1" smtClean="0"/>
              <a:t>Bicitra</a:t>
            </a:r>
            <a:r>
              <a:rPr lang="en-US" dirty="0" smtClean="0"/>
              <a:t>) supplements</a:t>
            </a:r>
          </a:p>
          <a:p>
            <a:r>
              <a:rPr lang="en-US" dirty="0" smtClean="0">
                <a:latin typeface="Arial Rounded MT Bold" panose="020F0704030504030204" pitchFamily="34" charset="0"/>
              </a:rPr>
              <a:t>Low sodium levels (hyponatremia)</a:t>
            </a:r>
            <a:r>
              <a:rPr lang="en-US" dirty="0" smtClean="0">
                <a:latin typeface="+mj-lt"/>
              </a:rPr>
              <a:t> </a:t>
            </a:r>
            <a:r>
              <a:rPr lang="en-US" dirty="0" smtClean="0"/>
              <a:t>in ~25% of infants</a:t>
            </a:r>
            <a:r>
              <a:rPr lang="en-US" baseline="30000" dirty="0" smtClean="0"/>
              <a:t>1</a:t>
            </a:r>
          </a:p>
          <a:p>
            <a:pPr lvl="1"/>
            <a:r>
              <a:rPr lang="en-US" dirty="0" smtClean="0"/>
              <a:t>? due to inability to properly dilute urine (not </a:t>
            </a:r>
            <a:r>
              <a:rPr lang="en-US" dirty="0" smtClean="0"/>
              <a:t>sodium </a:t>
            </a:r>
            <a:r>
              <a:rPr lang="en-US" dirty="0" smtClean="0"/>
              <a:t>loss)</a:t>
            </a:r>
          </a:p>
          <a:p>
            <a:pPr lvl="1"/>
            <a:r>
              <a:rPr lang="en-US" dirty="0" smtClean="0"/>
              <a:t>Fluid restriction (e.g. concentrating feeds) or furosemide (Lasix) usually preferred over sodium supplementation (can worsen blood pressure)</a:t>
            </a:r>
          </a:p>
          <a:p>
            <a:r>
              <a:rPr lang="en-US" dirty="0">
                <a:latin typeface="Arial Rounded MT Bold" panose="020F0704030504030204" pitchFamily="34" charset="0"/>
              </a:rPr>
              <a:t>Urine concentrating defect:</a:t>
            </a:r>
            <a:r>
              <a:rPr lang="en-US" dirty="0"/>
              <a:t> may make larger amounts of urine than normal</a:t>
            </a:r>
          </a:p>
          <a:p>
            <a:pPr lvl="1"/>
            <a:r>
              <a:rPr lang="en-US" dirty="0"/>
              <a:t>may cause bedwetting</a:t>
            </a:r>
          </a:p>
          <a:p>
            <a:pPr lvl="1"/>
            <a:r>
              <a:rPr lang="en-US" dirty="0"/>
              <a:t>risk for dehydration</a:t>
            </a:r>
          </a:p>
          <a:p>
            <a:pPr lvl="1"/>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AD40181A-01B0-4CB8-8614-1473649F6741}" type="slidenum">
              <a:rPr lang="en-US" smtClean="0"/>
              <a:t>22</a:t>
            </a:fld>
            <a:endParaRPr lang="en-US" dirty="0"/>
          </a:p>
        </p:txBody>
      </p:sp>
      <p:sp>
        <p:nvSpPr>
          <p:cNvPr id="4" name="TextBox 3"/>
          <p:cNvSpPr txBox="1"/>
          <p:nvPr/>
        </p:nvSpPr>
        <p:spPr>
          <a:xfrm>
            <a:off x="2479480" y="6488668"/>
            <a:ext cx="8458200" cy="369332"/>
          </a:xfrm>
          <a:prstGeom prst="rect">
            <a:avLst/>
          </a:prstGeom>
          <a:noFill/>
        </p:spPr>
        <p:txBody>
          <a:bodyPr wrap="square" rtlCol="0">
            <a:spAutoFit/>
          </a:bodyPr>
          <a:lstStyle/>
          <a:p>
            <a:pPr algn="r"/>
            <a:r>
              <a:rPr lang="en-US" baseline="30000" dirty="0" smtClean="0">
                <a:solidFill>
                  <a:srgbClr val="000000"/>
                </a:solidFill>
              </a:rPr>
              <a:t>1</a:t>
            </a:r>
            <a:r>
              <a:rPr lang="en-US" dirty="0" smtClean="0">
                <a:solidFill>
                  <a:srgbClr val="000000"/>
                </a:solidFill>
              </a:rPr>
              <a:t>Guay-Woodford </a:t>
            </a:r>
            <a:r>
              <a:rPr lang="en-US" dirty="0">
                <a:solidFill>
                  <a:srgbClr val="000000"/>
                </a:solidFill>
              </a:rPr>
              <a:t>LM. Pediatrics 2003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89" y="252092"/>
            <a:ext cx="899217" cy="101986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5625" y="282286"/>
            <a:ext cx="1031528" cy="998099"/>
          </a:xfrm>
          <a:prstGeom prst="rect">
            <a:avLst/>
          </a:prstGeom>
        </p:spPr>
      </p:pic>
    </p:spTree>
    <p:extLst>
      <p:ext uri="{BB962C8B-B14F-4D97-AF65-F5344CB8AC3E}">
        <p14:creationId xmlns:p14="http://schemas.microsoft.com/office/powerpoint/2010/main" val="325197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0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2889" y="276816"/>
            <a:ext cx="9436356" cy="942384"/>
          </a:xfrm>
        </p:spPr>
        <p:txBody>
          <a:bodyPr/>
          <a:lstStyle/>
          <a:p>
            <a:r>
              <a:rPr lang="en-US" dirty="0" smtClean="0"/>
              <a:t>Dialysis</a:t>
            </a:r>
            <a:endParaRPr lang="en-US" dirty="0"/>
          </a:p>
        </p:txBody>
      </p:sp>
      <p:sp>
        <p:nvSpPr>
          <p:cNvPr id="3" name="Content Placeholder 2"/>
          <p:cNvSpPr>
            <a:spLocks noGrp="1"/>
          </p:cNvSpPr>
          <p:nvPr>
            <p:ph idx="1"/>
          </p:nvPr>
        </p:nvSpPr>
        <p:spPr>
          <a:xfrm>
            <a:off x="337751" y="1486744"/>
            <a:ext cx="7364724" cy="4849510"/>
          </a:xfrm>
        </p:spPr>
        <p:txBody>
          <a:bodyPr>
            <a:normAutofit lnSpcReduction="10000"/>
          </a:bodyPr>
          <a:lstStyle/>
          <a:p>
            <a:r>
              <a:rPr lang="en-US" dirty="0" smtClean="0"/>
              <a:t>Replaces some functions of the kidneys after they fail (removing waste products and extra water, balancing electrolytes)</a:t>
            </a:r>
          </a:p>
          <a:p>
            <a:pPr lvl="1"/>
            <a:r>
              <a:rPr lang="en-US" dirty="0" smtClean="0">
                <a:latin typeface="Arial Rounded MT Bold" panose="020F0704030504030204" pitchFamily="34" charset="0"/>
              </a:rPr>
              <a:t>Peritoneal dialysis</a:t>
            </a:r>
          </a:p>
          <a:p>
            <a:pPr lvl="2"/>
            <a:r>
              <a:rPr lang="en-US" sz="2200" dirty="0" smtClean="0"/>
              <a:t>Catheter surgically placed in abdomen</a:t>
            </a:r>
          </a:p>
          <a:p>
            <a:pPr lvl="2"/>
            <a:r>
              <a:rPr lang="en-US" sz="2200" dirty="0" smtClean="0"/>
              <a:t>Fluid is put in and drained out for multiple cycles nightly using a PD cycler machine at home</a:t>
            </a:r>
          </a:p>
          <a:p>
            <a:pPr lvl="2"/>
            <a:r>
              <a:rPr lang="en-US" sz="2200" dirty="0" smtClean="0"/>
              <a:t>Kidneys </a:t>
            </a:r>
            <a:r>
              <a:rPr lang="en-US" sz="2200" dirty="0" smtClean="0"/>
              <a:t>may need to be removed to allow PD</a:t>
            </a:r>
          </a:p>
          <a:p>
            <a:pPr lvl="1"/>
            <a:r>
              <a:rPr lang="en-US" dirty="0" smtClean="0">
                <a:latin typeface="Arial Rounded MT Bold" panose="020F0704030504030204" pitchFamily="34" charset="0"/>
              </a:rPr>
              <a:t>Hemodialysis (blood dialysis)</a:t>
            </a:r>
            <a:endParaRPr lang="en-US" dirty="0">
              <a:latin typeface="Arial Rounded MT Bold" panose="020F0704030504030204" pitchFamily="34" charset="0"/>
            </a:endParaRPr>
          </a:p>
          <a:p>
            <a:pPr lvl="2"/>
            <a:r>
              <a:rPr lang="en-US" sz="2200" dirty="0" smtClean="0"/>
              <a:t>Catheter or fistula surgically placed in large vein</a:t>
            </a:r>
          </a:p>
          <a:p>
            <a:pPr lvl="2"/>
            <a:r>
              <a:rPr lang="en-US" sz="2200" dirty="0" smtClean="0"/>
              <a:t>Child comes to dialysis center at hospital/clinic 3-4 times per week for ~4 hours</a:t>
            </a:r>
          </a:p>
        </p:txBody>
      </p:sp>
      <p:sp>
        <p:nvSpPr>
          <p:cNvPr id="4" name="Slide Number Placeholder 3"/>
          <p:cNvSpPr>
            <a:spLocks noGrp="1"/>
          </p:cNvSpPr>
          <p:nvPr>
            <p:ph type="sldNum" sz="quarter" idx="12"/>
          </p:nvPr>
        </p:nvSpPr>
        <p:spPr/>
        <p:txBody>
          <a:bodyPr/>
          <a:lstStyle/>
          <a:p>
            <a:fld id="{AD40181A-01B0-4CB8-8614-1473649F6741}" type="slidenum">
              <a:rPr lang="en-US" smtClean="0"/>
              <a:t>23</a:t>
            </a:fld>
            <a:endParaRPr lang="en-US" dirty="0"/>
          </a:p>
        </p:txBody>
      </p:sp>
      <p:pic>
        <p:nvPicPr>
          <p:cNvPr id="5" name="Picture 4"/>
          <p:cNvPicPr>
            <a:picLocks noChangeAspect="1"/>
          </p:cNvPicPr>
          <p:nvPr/>
        </p:nvPicPr>
        <p:blipFill>
          <a:blip r:embed="rId2"/>
          <a:stretch>
            <a:fillRect/>
          </a:stretch>
        </p:blipFill>
        <p:spPr>
          <a:xfrm>
            <a:off x="8216885" y="1268624"/>
            <a:ext cx="3330861" cy="2183766"/>
          </a:xfrm>
          <a:prstGeom prst="rect">
            <a:avLst/>
          </a:prstGeom>
        </p:spPr>
      </p:pic>
      <p:sp>
        <p:nvSpPr>
          <p:cNvPr id="6" name="TextBox 5"/>
          <p:cNvSpPr txBox="1"/>
          <p:nvPr/>
        </p:nvSpPr>
        <p:spPr>
          <a:xfrm>
            <a:off x="0" y="6540040"/>
            <a:ext cx="10219765" cy="338554"/>
          </a:xfrm>
          <a:prstGeom prst="rect">
            <a:avLst/>
          </a:prstGeom>
          <a:noFill/>
        </p:spPr>
        <p:txBody>
          <a:bodyPr wrap="square" rtlCol="0">
            <a:spAutoFit/>
          </a:bodyPr>
          <a:lstStyle/>
          <a:p>
            <a:r>
              <a:rPr lang="en-US" sz="1600" dirty="0" smtClean="0">
                <a:solidFill>
                  <a:srgbClr val="000000"/>
                </a:solidFill>
              </a:rPr>
              <a:t>ARPKD Patient Handbook; PKD Foundation, www.pkdcure.org  </a:t>
            </a:r>
            <a:endParaRPr lang="en-US" sz="1600" dirty="0">
              <a:solidFill>
                <a:srgbClr val="000000"/>
              </a:solidFill>
            </a:endParaRPr>
          </a:p>
        </p:txBody>
      </p:sp>
      <p:pic>
        <p:nvPicPr>
          <p:cNvPr id="7" name="Picture 6"/>
          <p:cNvPicPr>
            <a:picLocks noChangeAspect="1"/>
          </p:cNvPicPr>
          <p:nvPr/>
        </p:nvPicPr>
        <p:blipFill>
          <a:blip r:embed="rId3"/>
          <a:stretch>
            <a:fillRect/>
          </a:stretch>
        </p:blipFill>
        <p:spPr>
          <a:xfrm>
            <a:off x="8216885" y="3862265"/>
            <a:ext cx="3376931" cy="23458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904" y="234821"/>
            <a:ext cx="992617" cy="992617"/>
          </a:xfrm>
          <a:prstGeom prst="rect">
            <a:avLst/>
          </a:prstGeom>
        </p:spPr>
      </p:pic>
      <p:pic>
        <p:nvPicPr>
          <p:cNvPr id="9" name="Picture 8"/>
          <p:cNvPicPr>
            <a:picLocks noChangeAspect="1"/>
          </p:cNvPicPr>
          <p:nvPr/>
        </p:nvPicPr>
        <p:blipFill>
          <a:blip r:embed="rId5"/>
          <a:stretch>
            <a:fillRect/>
          </a:stretch>
        </p:blipFill>
        <p:spPr>
          <a:xfrm>
            <a:off x="7779465" y="276816"/>
            <a:ext cx="2284343" cy="1352063"/>
          </a:xfrm>
          <a:prstGeom prst="rect">
            <a:avLst/>
          </a:prstGeom>
        </p:spPr>
      </p:pic>
    </p:spTree>
    <p:extLst>
      <p:ext uri="{BB962C8B-B14F-4D97-AF65-F5344CB8AC3E}">
        <p14:creationId xmlns:p14="http://schemas.microsoft.com/office/powerpoint/2010/main" val="31042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1" b="1270"/>
          <a:stretch/>
        </p:blipFill>
        <p:spPr>
          <a:xfrm>
            <a:off x="7470183" y="384688"/>
            <a:ext cx="4721817" cy="2805082"/>
          </a:xfrm>
          <a:prstGeom prst="rect">
            <a:avLst/>
          </a:prstGeom>
        </p:spPr>
      </p:pic>
      <p:sp>
        <p:nvSpPr>
          <p:cNvPr id="2" name="Title 1"/>
          <p:cNvSpPr>
            <a:spLocks noGrp="1"/>
          </p:cNvSpPr>
          <p:nvPr>
            <p:ph type="title"/>
          </p:nvPr>
        </p:nvSpPr>
        <p:spPr>
          <a:xfrm>
            <a:off x="1495313" y="276816"/>
            <a:ext cx="9543932" cy="942384"/>
          </a:xfrm>
        </p:spPr>
        <p:txBody>
          <a:bodyPr/>
          <a:lstStyle/>
          <a:p>
            <a:r>
              <a:rPr lang="en-US" dirty="0" smtClean="0"/>
              <a:t>kidney transplant</a:t>
            </a:r>
            <a:endParaRPr lang="en-US" dirty="0"/>
          </a:p>
        </p:txBody>
      </p:sp>
      <p:sp>
        <p:nvSpPr>
          <p:cNvPr id="3" name="Content Placeholder 2"/>
          <p:cNvSpPr>
            <a:spLocks noGrp="1"/>
          </p:cNvSpPr>
          <p:nvPr>
            <p:ph idx="1"/>
          </p:nvPr>
        </p:nvSpPr>
        <p:spPr>
          <a:xfrm>
            <a:off x="337751" y="1486744"/>
            <a:ext cx="7052753" cy="4123224"/>
          </a:xfrm>
        </p:spPr>
        <p:txBody>
          <a:bodyPr>
            <a:noAutofit/>
          </a:bodyPr>
          <a:lstStyle/>
          <a:p>
            <a:pPr>
              <a:lnSpc>
                <a:spcPct val="100000"/>
              </a:lnSpc>
            </a:pPr>
            <a:r>
              <a:rPr lang="en-US" sz="2400" dirty="0" smtClean="0"/>
              <a:t>Kidney from a </a:t>
            </a:r>
            <a:r>
              <a:rPr lang="en-US" sz="2400" dirty="0" smtClean="0">
                <a:latin typeface="Arial Rounded MT Bold" panose="020F0704030504030204" pitchFamily="34" charset="0"/>
              </a:rPr>
              <a:t>living or deceased donor </a:t>
            </a:r>
            <a:r>
              <a:rPr lang="en-US" sz="2400" dirty="0" smtClean="0"/>
              <a:t>is surgically placed into the </a:t>
            </a:r>
            <a:r>
              <a:rPr lang="en-US" sz="2400" dirty="0" smtClean="0">
                <a:latin typeface="Arial Rounded MT Bold" panose="020F0704030504030204" pitchFamily="34" charset="0"/>
              </a:rPr>
              <a:t>recipient</a:t>
            </a:r>
          </a:p>
        </p:txBody>
      </p:sp>
      <p:sp>
        <p:nvSpPr>
          <p:cNvPr id="4" name="Slide Number Placeholder 3"/>
          <p:cNvSpPr>
            <a:spLocks noGrp="1"/>
          </p:cNvSpPr>
          <p:nvPr>
            <p:ph type="sldNum" sz="quarter" idx="12"/>
          </p:nvPr>
        </p:nvSpPr>
        <p:spPr/>
        <p:txBody>
          <a:bodyPr/>
          <a:lstStyle/>
          <a:p>
            <a:fld id="{AD40181A-01B0-4CB8-8614-1473649F6741}" type="slidenum">
              <a:rPr lang="en-US" smtClean="0"/>
              <a:t>24</a:t>
            </a:fld>
            <a:endParaRPr lang="en-US" dirty="0"/>
          </a:p>
        </p:txBody>
      </p:sp>
      <p:sp>
        <p:nvSpPr>
          <p:cNvPr id="9" name="Content Placeholder 2"/>
          <p:cNvSpPr txBox="1">
            <a:spLocks/>
          </p:cNvSpPr>
          <p:nvPr/>
        </p:nvSpPr>
        <p:spPr>
          <a:xfrm>
            <a:off x="345989" y="2553558"/>
            <a:ext cx="11572208" cy="4833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584B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584B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584B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584B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584B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smtClean="0">
                <a:latin typeface="Arial Rounded MT Bold" panose="020F0704030504030204" pitchFamily="34" charset="0"/>
              </a:rPr>
              <a:t>Extensive testing of donor &amp; recipient</a:t>
            </a:r>
            <a:r>
              <a:rPr lang="en-US" sz="2400" b="1" dirty="0" smtClean="0">
                <a:latin typeface="Arial Rounded MT Bold" panose="020F0704030504030204" pitchFamily="34" charset="0"/>
              </a:rPr>
              <a:t> </a:t>
            </a:r>
            <a:r>
              <a:rPr lang="en-US" sz="2400" dirty="0" smtClean="0">
                <a:latin typeface="+mj-lt"/>
              </a:rPr>
              <a:t>to ensure:</a:t>
            </a:r>
          </a:p>
          <a:p>
            <a:pPr lvl="1">
              <a:lnSpc>
                <a:spcPct val="100000"/>
              </a:lnSpc>
            </a:pPr>
            <a:r>
              <a:rPr lang="en-US" sz="2000" dirty="0" smtClean="0">
                <a:latin typeface="+mj-lt"/>
              </a:rPr>
              <a:t>blood &amp; tissue types are compatible</a:t>
            </a:r>
          </a:p>
          <a:p>
            <a:pPr lvl="1">
              <a:lnSpc>
                <a:spcPct val="100000"/>
              </a:lnSpc>
            </a:pPr>
            <a:r>
              <a:rPr lang="en-US" sz="2000" dirty="0" smtClean="0">
                <a:latin typeface="+mj-lt"/>
              </a:rPr>
              <a:t>risks to living donor are minimized</a:t>
            </a:r>
          </a:p>
          <a:p>
            <a:pPr lvl="1">
              <a:lnSpc>
                <a:spcPct val="100000"/>
              </a:lnSpc>
            </a:pPr>
            <a:r>
              <a:rPr lang="en-US" sz="2000" dirty="0" smtClean="0">
                <a:latin typeface="+mj-lt"/>
              </a:rPr>
              <a:t>risks of complications (e.g. infection) for recipient are minimized</a:t>
            </a:r>
          </a:p>
          <a:p>
            <a:pPr>
              <a:lnSpc>
                <a:spcPct val="100000"/>
              </a:lnSpc>
            </a:pPr>
            <a:r>
              <a:rPr lang="en-US" sz="2400" dirty="0" smtClean="0">
                <a:latin typeface="+mj-lt"/>
              </a:rPr>
              <a:t>Children with PKD </a:t>
            </a:r>
            <a:r>
              <a:rPr lang="en-US" sz="2400" dirty="0" smtClean="0">
                <a:latin typeface="Arial Rounded MT Bold" panose="020F0704030504030204" pitchFamily="34" charset="0"/>
              </a:rPr>
              <a:t>may need kidney(s) removed</a:t>
            </a:r>
            <a:r>
              <a:rPr lang="en-US" sz="2400" dirty="0" smtClean="0">
                <a:latin typeface="+mj-lt"/>
              </a:rPr>
              <a:t> to make room in the belly</a:t>
            </a:r>
          </a:p>
          <a:p>
            <a:pPr>
              <a:lnSpc>
                <a:spcPct val="100000"/>
              </a:lnSpc>
            </a:pPr>
            <a:r>
              <a:rPr lang="en-US" sz="2400" dirty="0" smtClean="0">
                <a:latin typeface="Arial Rounded MT Bold" panose="020F0704030504030204" pitchFamily="34" charset="0"/>
              </a:rPr>
              <a:t>Lifelong medications </a:t>
            </a:r>
            <a:r>
              <a:rPr lang="en-US" sz="2400" dirty="0" smtClean="0">
                <a:latin typeface="+mj-lt"/>
              </a:rPr>
              <a:t>to prevent rejection</a:t>
            </a:r>
          </a:p>
          <a:p>
            <a:pPr>
              <a:lnSpc>
                <a:spcPct val="100000"/>
              </a:lnSpc>
            </a:pPr>
            <a:r>
              <a:rPr lang="en-US" sz="2400" dirty="0" smtClean="0">
                <a:latin typeface="+mj-lt"/>
              </a:rPr>
              <a:t>With good medical care, a transplanted kidney can last for 10-20 years or more</a:t>
            </a:r>
          </a:p>
          <a:p>
            <a:pPr>
              <a:lnSpc>
                <a:spcPct val="100000"/>
              </a:lnSpc>
            </a:pPr>
            <a:r>
              <a:rPr lang="en-US" sz="2400" dirty="0" smtClean="0">
                <a:latin typeface="+mj-lt"/>
              </a:rPr>
              <a:t>Most children </a:t>
            </a:r>
            <a:r>
              <a:rPr lang="en-US" sz="2400" dirty="0" smtClean="0">
                <a:latin typeface="+mj-lt"/>
              </a:rPr>
              <a:t>who get a kidney transplant in childhood will </a:t>
            </a:r>
            <a:r>
              <a:rPr lang="en-US" sz="2400" dirty="0" smtClean="0">
                <a:latin typeface="+mj-lt"/>
              </a:rPr>
              <a:t>eventually need another transplant, or may need dialysis while waiting for another transplant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04" y="234821"/>
            <a:ext cx="992617" cy="992617"/>
          </a:xfrm>
          <a:prstGeom prst="rect">
            <a:avLst/>
          </a:prstGeom>
        </p:spPr>
      </p:pic>
    </p:spTree>
    <p:extLst>
      <p:ext uri="{BB962C8B-B14F-4D97-AF65-F5344CB8AC3E}">
        <p14:creationId xmlns:p14="http://schemas.microsoft.com/office/powerpoint/2010/main" val="31528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398493" y="276816"/>
            <a:ext cx="9640751" cy="942384"/>
          </a:xfrm>
        </p:spPr>
        <p:txBody>
          <a:bodyPr/>
          <a:lstStyle/>
          <a:p>
            <a:r>
              <a:rPr lang="en-US" dirty="0" smtClean="0"/>
              <a:t>ARPKD: blood pressure</a:t>
            </a:r>
            <a:endParaRPr lang="en-US" dirty="0"/>
          </a:p>
        </p:txBody>
      </p:sp>
      <p:sp>
        <p:nvSpPr>
          <p:cNvPr id="102403" name="Rectangle 3"/>
          <p:cNvSpPr>
            <a:spLocks noGrp="1" noChangeArrowheads="1"/>
          </p:cNvSpPr>
          <p:nvPr>
            <p:ph idx="1"/>
          </p:nvPr>
        </p:nvSpPr>
        <p:spPr/>
        <p:txBody>
          <a:bodyPr>
            <a:noAutofit/>
          </a:bodyPr>
          <a:lstStyle/>
          <a:p>
            <a:r>
              <a:rPr lang="en-US" sz="3200" b="1" dirty="0" smtClean="0"/>
              <a:t>Hypertension (high blood pressure)</a:t>
            </a:r>
          </a:p>
          <a:p>
            <a:pPr lvl="1"/>
            <a:r>
              <a:rPr lang="en-US" sz="3200" dirty="0" smtClean="0"/>
              <a:t>Defined as BP &gt; 95</a:t>
            </a:r>
            <a:r>
              <a:rPr lang="en-US" sz="3200" baseline="30000" dirty="0" smtClean="0"/>
              <a:t>th</a:t>
            </a:r>
            <a:r>
              <a:rPr lang="en-US" sz="3200" dirty="0" smtClean="0"/>
              <a:t> percentile based on age, gender, and height</a:t>
            </a:r>
          </a:p>
          <a:p>
            <a:pPr lvl="1"/>
            <a:endParaRPr lang="en-US" sz="3200" dirty="0"/>
          </a:p>
          <a:p>
            <a:pPr lvl="1"/>
            <a:endParaRPr lang="en-US" sz="3200" dirty="0" smtClean="0"/>
          </a:p>
          <a:p>
            <a:pPr lvl="1"/>
            <a:endParaRPr lang="en-US" sz="3200" dirty="0"/>
          </a:p>
          <a:p>
            <a:pPr lvl="1"/>
            <a:endParaRPr lang="en-US" sz="3200" dirty="0" smtClean="0"/>
          </a:p>
          <a:p>
            <a:pPr lvl="1"/>
            <a:endParaRPr lang="en-US" sz="3200" dirty="0"/>
          </a:p>
          <a:p>
            <a:pPr lvl="1"/>
            <a:r>
              <a:rPr lang="en-US" sz="3200" dirty="0" smtClean="0"/>
              <a:t>Symptoms: may be silent; can have irritability or headache if severe</a:t>
            </a:r>
          </a:p>
          <a:p>
            <a:pPr lvl="1"/>
            <a:endParaRPr lang="en-US" sz="3200" dirty="0" smtClean="0"/>
          </a:p>
          <a:p>
            <a:pPr lvl="1"/>
            <a:endParaRPr lang="en-US" sz="3200" dirty="0" smtClean="0"/>
          </a:p>
        </p:txBody>
      </p:sp>
      <p:sp>
        <p:nvSpPr>
          <p:cNvPr id="5" name="Slide Number Placeholder 4"/>
          <p:cNvSpPr>
            <a:spLocks noGrp="1"/>
          </p:cNvSpPr>
          <p:nvPr>
            <p:ph type="sldNum" sz="quarter" idx="12"/>
          </p:nvPr>
        </p:nvSpPr>
        <p:spPr/>
        <p:txBody>
          <a:bodyPr/>
          <a:lstStyle/>
          <a:p>
            <a:fld id="{AD40181A-01B0-4CB8-8614-1473649F6741}" type="slidenum">
              <a:rPr lang="en-US" smtClean="0"/>
              <a:t>25</a:t>
            </a:fld>
            <a:endParaRPr lang="en-US" dirty="0"/>
          </a:p>
        </p:txBody>
      </p:sp>
      <p:sp>
        <p:nvSpPr>
          <p:cNvPr id="4" name="TextBox 3"/>
          <p:cNvSpPr txBox="1"/>
          <p:nvPr/>
        </p:nvSpPr>
        <p:spPr>
          <a:xfrm>
            <a:off x="1322355" y="6450761"/>
            <a:ext cx="8738957" cy="369332"/>
          </a:xfrm>
          <a:prstGeom prst="rect">
            <a:avLst/>
          </a:prstGeom>
          <a:noFill/>
        </p:spPr>
        <p:txBody>
          <a:bodyPr wrap="square" rtlCol="0">
            <a:spAutoFit/>
          </a:bodyPr>
          <a:lstStyle/>
          <a:p>
            <a:pPr algn="r"/>
            <a:r>
              <a:rPr lang="en-US" baseline="30000" dirty="0" smtClean="0">
                <a:solidFill>
                  <a:srgbClr val="000000"/>
                </a:solidFill>
              </a:rPr>
              <a:t>1</a:t>
            </a:r>
            <a:r>
              <a:rPr lang="en-US" dirty="0" smtClean="0">
                <a:solidFill>
                  <a:srgbClr val="000000"/>
                </a:solidFill>
              </a:rPr>
              <a:t>Flynn J. Pediatrics 2017</a:t>
            </a:r>
            <a:endParaRPr lang="en-US" dirty="0">
              <a:solidFill>
                <a:srgbClr val="000000"/>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89" y="328547"/>
            <a:ext cx="892182" cy="898891"/>
          </a:xfrm>
          <a:prstGeom prst="rect">
            <a:avLst/>
          </a:prstGeom>
        </p:spPr>
      </p:pic>
      <p:pic>
        <p:nvPicPr>
          <p:cNvPr id="2" name="Picture 1"/>
          <p:cNvPicPr>
            <a:picLocks noChangeAspect="1"/>
          </p:cNvPicPr>
          <p:nvPr/>
        </p:nvPicPr>
        <p:blipFill>
          <a:blip r:embed="rId3"/>
          <a:stretch>
            <a:fillRect/>
          </a:stretch>
        </p:blipFill>
        <p:spPr>
          <a:xfrm>
            <a:off x="3358263" y="2723654"/>
            <a:ext cx="8257261" cy="2524615"/>
          </a:xfrm>
          <a:prstGeom prst="rect">
            <a:avLst/>
          </a:prstGeom>
        </p:spPr>
      </p:pic>
    </p:spTree>
    <p:extLst>
      <p:ext uri="{BB962C8B-B14F-4D97-AF65-F5344CB8AC3E}">
        <p14:creationId xmlns:p14="http://schemas.microsoft.com/office/powerpoint/2010/main" val="90495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484555" y="276816"/>
            <a:ext cx="9554690" cy="942384"/>
          </a:xfrm>
        </p:spPr>
        <p:txBody>
          <a:bodyPr/>
          <a:lstStyle/>
          <a:p>
            <a:r>
              <a:rPr lang="en-US" dirty="0" smtClean="0"/>
              <a:t>ARPKD: blood pressure</a:t>
            </a:r>
            <a:endParaRPr lang="en-US" dirty="0"/>
          </a:p>
        </p:txBody>
      </p:sp>
      <p:sp>
        <p:nvSpPr>
          <p:cNvPr id="102403" name="Rectangle 3"/>
          <p:cNvSpPr>
            <a:spLocks noGrp="1" noChangeArrowheads="1"/>
          </p:cNvSpPr>
          <p:nvPr>
            <p:ph idx="1"/>
          </p:nvPr>
        </p:nvSpPr>
        <p:spPr/>
        <p:txBody>
          <a:bodyPr>
            <a:noAutofit/>
          </a:bodyPr>
          <a:lstStyle/>
          <a:p>
            <a:r>
              <a:rPr lang="en-US" sz="3200" b="1" dirty="0" smtClean="0"/>
              <a:t>Hypertension (high blood pressure)</a:t>
            </a:r>
          </a:p>
          <a:p>
            <a:pPr lvl="1"/>
            <a:r>
              <a:rPr lang="en-US" sz="3200" dirty="0" smtClean="0"/>
              <a:t>can develop even when kidney function is normal</a:t>
            </a:r>
          </a:p>
          <a:p>
            <a:pPr lvl="1"/>
            <a:r>
              <a:rPr lang="en-US" sz="3200" dirty="0" smtClean="0"/>
              <a:t>is very common: </a:t>
            </a:r>
            <a:r>
              <a:rPr lang="en-US" sz="3200" dirty="0"/>
              <a:t>most children (&gt;85%) with ARPKD need BP </a:t>
            </a:r>
            <a:r>
              <a:rPr lang="en-US" sz="3200" dirty="0" smtClean="0"/>
              <a:t>meds</a:t>
            </a:r>
            <a:r>
              <a:rPr lang="en-US" sz="3200" baseline="30000" dirty="0" smtClean="0"/>
              <a:t>1</a:t>
            </a:r>
            <a:endParaRPr lang="en-US" sz="3200" dirty="0" smtClean="0"/>
          </a:p>
          <a:p>
            <a:pPr lvl="1"/>
            <a:r>
              <a:rPr lang="en-US" sz="3200" dirty="0" smtClean="0"/>
              <a:t>can be difficult </a:t>
            </a:r>
            <a:r>
              <a:rPr lang="en-US" sz="3200" dirty="0"/>
              <a:t>to </a:t>
            </a:r>
            <a:r>
              <a:rPr lang="en-US" sz="3200" dirty="0" smtClean="0"/>
              <a:t>control: ~</a:t>
            </a:r>
            <a:r>
              <a:rPr lang="en-US" sz="2800" dirty="0" smtClean="0"/>
              <a:t>1/3 of children with ARPKD need 3 or more BP meds</a:t>
            </a:r>
            <a:r>
              <a:rPr lang="en-US" sz="2800" baseline="30000" dirty="0"/>
              <a:t>1</a:t>
            </a:r>
            <a:endParaRPr lang="en-US" sz="2800" dirty="0"/>
          </a:p>
          <a:p>
            <a:pPr lvl="1"/>
            <a:r>
              <a:rPr lang="en-US" sz="2800" dirty="0" smtClean="0"/>
              <a:t>Medications: </a:t>
            </a:r>
          </a:p>
          <a:p>
            <a:pPr lvl="2"/>
            <a:r>
              <a:rPr lang="en-US" sz="2400" dirty="0" smtClean="0"/>
              <a:t>ACE </a:t>
            </a:r>
            <a:r>
              <a:rPr lang="en-US" sz="2400" dirty="0"/>
              <a:t>inhibitors </a:t>
            </a:r>
            <a:r>
              <a:rPr lang="en-US" sz="2400" dirty="0" smtClean="0"/>
              <a:t>(e.g. </a:t>
            </a:r>
            <a:r>
              <a:rPr lang="en-US" sz="2400" dirty="0" err="1" smtClean="0"/>
              <a:t>lisinopril</a:t>
            </a:r>
            <a:r>
              <a:rPr lang="en-US" sz="2400" dirty="0" smtClean="0"/>
              <a:t>, </a:t>
            </a:r>
            <a:r>
              <a:rPr lang="en-US" sz="2400" dirty="0" err="1" smtClean="0"/>
              <a:t>enalapril</a:t>
            </a:r>
            <a:r>
              <a:rPr lang="en-US" sz="2400" dirty="0" smtClean="0"/>
              <a:t>) or ARBs (e.g. losartan) often preferred (if potassium levels OK)</a:t>
            </a:r>
          </a:p>
          <a:p>
            <a:pPr lvl="2"/>
            <a:r>
              <a:rPr lang="en-US" sz="2400" dirty="0" smtClean="0"/>
              <a:t>often need other meds too (e.g. amlodipine, labetalol, clonidine)</a:t>
            </a:r>
            <a:endParaRPr lang="en-US" sz="2400" baseline="30000" dirty="0" smtClean="0"/>
          </a:p>
          <a:p>
            <a:pPr lvl="1"/>
            <a:endParaRPr lang="en-US" sz="2800" baseline="30000" dirty="0" smtClean="0"/>
          </a:p>
        </p:txBody>
      </p:sp>
      <p:sp>
        <p:nvSpPr>
          <p:cNvPr id="5" name="Slide Number Placeholder 4"/>
          <p:cNvSpPr>
            <a:spLocks noGrp="1"/>
          </p:cNvSpPr>
          <p:nvPr>
            <p:ph type="sldNum" sz="quarter" idx="12"/>
          </p:nvPr>
        </p:nvSpPr>
        <p:spPr/>
        <p:txBody>
          <a:bodyPr/>
          <a:lstStyle/>
          <a:p>
            <a:fld id="{AD40181A-01B0-4CB8-8614-1473649F6741}" type="slidenum">
              <a:rPr lang="en-US" smtClean="0"/>
              <a:t>26</a:t>
            </a:fld>
            <a:endParaRPr lang="en-US" dirty="0"/>
          </a:p>
        </p:txBody>
      </p:sp>
      <p:sp>
        <p:nvSpPr>
          <p:cNvPr id="4" name="TextBox 3"/>
          <p:cNvSpPr txBox="1"/>
          <p:nvPr/>
        </p:nvSpPr>
        <p:spPr>
          <a:xfrm>
            <a:off x="1322355" y="6450761"/>
            <a:ext cx="8738957" cy="369332"/>
          </a:xfrm>
          <a:prstGeom prst="rect">
            <a:avLst/>
          </a:prstGeom>
          <a:noFill/>
        </p:spPr>
        <p:txBody>
          <a:bodyPr wrap="square" rtlCol="0">
            <a:spAutoFit/>
          </a:bodyPr>
          <a:lstStyle/>
          <a:p>
            <a:pPr algn="r"/>
            <a:r>
              <a:rPr lang="en-US" baseline="30000" dirty="0" smtClean="0">
                <a:solidFill>
                  <a:srgbClr val="000000"/>
                </a:solidFill>
              </a:rPr>
              <a:t>1</a:t>
            </a:r>
            <a:r>
              <a:rPr lang="en-US" dirty="0" smtClean="0">
                <a:solidFill>
                  <a:srgbClr val="000000"/>
                </a:solidFill>
              </a:rPr>
              <a:t>Dell </a:t>
            </a:r>
            <a:r>
              <a:rPr lang="en-US" dirty="0">
                <a:solidFill>
                  <a:srgbClr val="000000"/>
                </a:solidFill>
              </a:rPr>
              <a:t>KM. J </a:t>
            </a:r>
            <a:r>
              <a:rPr lang="en-US" dirty="0" err="1">
                <a:solidFill>
                  <a:srgbClr val="000000"/>
                </a:solidFill>
              </a:rPr>
              <a:t>Pediatr</a:t>
            </a:r>
            <a:r>
              <a:rPr lang="en-US" dirty="0">
                <a:solidFill>
                  <a:srgbClr val="000000"/>
                </a:solidFill>
              </a:rPr>
              <a:t> 2016</a:t>
            </a:r>
            <a:endParaRPr lang="en-US" dirty="0">
              <a:solidFill>
                <a:srgbClr val="000000"/>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89" y="328547"/>
            <a:ext cx="892182" cy="898891"/>
          </a:xfrm>
          <a:prstGeom prst="rect">
            <a:avLst/>
          </a:prstGeom>
        </p:spPr>
      </p:pic>
    </p:spTree>
    <p:extLst>
      <p:ext uri="{BB962C8B-B14F-4D97-AF65-F5344CB8AC3E}">
        <p14:creationId xmlns:p14="http://schemas.microsoft.com/office/powerpoint/2010/main" val="35223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ARPKD: Cardiovascular issues</a:t>
            </a:r>
            <a:endParaRPr lang="en-US" dirty="0"/>
          </a:p>
        </p:txBody>
      </p:sp>
      <p:sp>
        <p:nvSpPr>
          <p:cNvPr id="3" name="Content Placeholder 2"/>
          <p:cNvSpPr>
            <a:spLocks noGrp="1"/>
          </p:cNvSpPr>
          <p:nvPr>
            <p:ph idx="1"/>
          </p:nvPr>
        </p:nvSpPr>
        <p:spPr>
          <a:xfrm>
            <a:off x="1753495" y="1486743"/>
            <a:ext cx="9285749" cy="4957087"/>
          </a:xfrm>
        </p:spPr>
        <p:txBody>
          <a:bodyPr>
            <a:normAutofit fontScale="92500" lnSpcReduction="20000"/>
          </a:bodyPr>
          <a:lstStyle/>
          <a:p>
            <a:r>
              <a:rPr lang="en-US" dirty="0" smtClean="0">
                <a:latin typeface="Arial Rounded MT Bold" panose="020F0704030504030204" pitchFamily="34" charset="0"/>
              </a:rPr>
              <a:t>Heart</a:t>
            </a:r>
            <a:r>
              <a:rPr lang="en-US" dirty="0" smtClean="0">
                <a:latin typeface="+mj-lt"/>
              </a:rPr>
              <a:t>:</a:t>
            </a:r>
          </a:p>
          <a:p>
            <a:pPr lvl="1"/>
            <a:r>
              <a:rPr lang="en-US" dirty="0" smtClean="0"/>
              <a:t>Good blood pressure control is important for heart </a:t>
            </a:r>
            <a:r>
              <a:rPr lang="en-US" dirty="0" smtClean="0"/>
              <a:t>health (and protects the kidneys)</a:t>
            </a:r>
            <a:endParaRPr lang="en-US" dirty="0" smtClean="0"/>
          </a:p>
          <a:p>
            <a:pPr lvl="1"/>
            <a:r>
              <a:rPr lang="en-US" b="1" dirty="0" smtClean="0"/>
              <a:t>Echocardiograms</a:t>
            </a:r>
            <a:r>
              <a:rPr lang="en-US" dirty="0" smtClean="0"/>
              <a:t> can look for problems such as </a:t>
            </a:r>
            <a:r>
              <a:rPr lang="en-US" b="1" dirty="0" smtClean="0"/>
              <a:t>left ventricular hypertrophy</a:t>
            </a:r>
            <a:r>
              <a:rPr lang="en-US" dirty="0" smtClean="0"/>
              <a:t> (thickening of heart walls)</a:t>
            </a:r>
          </a:p>
          <a:p>
            <a:r>
              <a:rPr lang="en-US" dirty="0" smtClean="0">
                <a:latin typeface="Arial Rounded MT Bold" panose="020F0704030504030204" pitchFamily="34" charset="0"/>
              </a:rPr>
              <a:t>Blood vessels</a:t>
            </a:r>
            <a:r>
              <a:rPr lang="en-US" dirty="0" smtClean="0">
                <a:latin typeface="+mj-lt"/>
              </a:rPr>
              <a:t>:</a:t>
            </a:r>
          </a:p>
          <a:p>
            <a:pPr lvl="1"/>
            <a:r>
              <a:rPr lang="en-US" dirty="0" smtClean="0"/>
              <a:t>Unlike ADPKD, ARPKD is not usually thought to be associated with intracranial (brain) aneurysms or other vascular problems</a:t>
            </a:r>
          </a:p>
          <a:p>
            <a:pPr lvl="1"/>
            <a:r>
              <a:rPr lang="en-US" dirty="0" smtClean="0"/>
              <a:t>Rare cases have been reported: </a:t>
            </a:r>
            <a:r>
              <a:rPr lang="en-US" dirty="0" smtClean="0"/>
              <a:t>6 </a:t>
            </a:r>
            <a:r>
              <a:rPr lang="en-US" dirty="0" smtClean="0"/>
              <a:t>patients with brain aneurysms, 2 with aneurysms in other parts of the body</a:t>
            </a:r>
          </a:p>
          <a:p>
            <a:pPr lvl="1"/>
            <a:r>
              <a:rPr lang="en-US" dirty="0" smtClean="0"/>
              <a:t>We will be starting a research study to look at risk for aneurysms and other </a:t>
            </a:r>
            <a:r>
              <a:rPr lang="en-US" dirty="0" smtClean="0"/>
              <a:t>blood vessel problems in children with ARPKD</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AD40181A-01B0-4CB8-8614-1473649F6741}" type="slidenum">
              <a:rPr lang="en-US" smtClean="0"/>
              <a:t>27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74" y="1805902"/>
            <a:ext cx="924872" cy="924872"/>
          </a:xfrm>
          <a:prstGeom prst="rect">
            <a:avLst/>
          </a:prstGeom>
        </p:spPr>
      </p:pic>
      <p:pic>
        <p:nvPicPr>
          <p:cNvPr id="6" name="Picture 5"/>
          <p:cNvPicPr>
            <a:picLocks noChangeAspect="1"/>
          </p:cNvPicPr>
          <p:nvPr/>
        </p:nvPicPr>
        <p:blipFill>
          <a:blip r:embed="rId3"/>
          <a:stretch>
            <a:fillRect/>
          </a:stretch>
        </p:blipFill>
        <p:spPr>
          <a:xfrm>
            <a:off x="485474" y="3698458"/>
            <a:ext cx="1126350" cy="1204932"/>
          </a:xfrm>
          <a:prstGeom prst="rect">
            <a:avLst/>
          </a:prstGeom>
        </p:spPr>
      </p:pic>
    </p:spTree>
    <p:extLst>
      <p:ext uri="{BB962C8B-B14F-4D97-AF65-F5344CB8AC3E}">
        <p14:creationId xmlns:p14="http://schemas.microsoft.com/office/powerpoint/2010/main" val="39368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53885" y="276816"/>
            <a:ext cx="9985360" cy="942384"/>
          </a:xfrm>
        </p:spPr>
        <p:txBody>
          <a:bodyPr/>
          <a:lstStyle/>
          <a:p>
            <a:r>
              <a:rPr lang="en-US" dirty="0" smtClean="0"/>
              <a:t>ARPKD: Anemia</a:t>
            </a:r>
            <a:endParaRPr lang="en-US" dirty="0"/>
          </a:p>
        </p:txBody>
      </p:sp>
      <p:sp>
        <p:nvSpPr>
          <p:cNvPr id="102403" name="Rectangle 3"/>
          <p:cNvSpPr>
            <a:spLocks noGrp="1" noChangeArrowheads="1"/>
          </p:cNvSpPr>
          <p:nvPr>
            <p:ph idx="1"/>
          </p:nvPr>
        </p:nvSpPr>
        <p:spPr/>
        <p:txBody>
          <a:bodyPr>
            <a:noAutofit/>
          </a:bodyPr>
          <a:lstStyle/>
          <a:p>
            <a:pPr lvl="1"/>
            <a:r>
              <a:rPr lang="en-US" sz="3200" dirty="0" smtClean="0"/>
              <a:t>Low hemoglobin or red blood cells </a:t>
            </a:r>
          </a:p>
          <a:p>
            <a:pPr lvl="1"/>
            <a:r>
              <a:rPr lang="en-US" sz="3200" dirty="0" smtClean="0"/>
              <a:t>Is common in children with any form of CKD:</a:t>
            </a:r>
          </a:p>
          <a:p>
            <a:pPr lvl="2"/>
            <a:r>
              <a:rPr lang="en-US" sz="2800" dirty="0" smtClean="0"/>
              <a:t>low iron </a:t>
            </a:r>
            <a:r>
              <a:rPr lang="en-US" sz="2800" dirty="0" smtClean="0">
                <a:sym typeface="Wingdings" panose="05000000000000000000" pitchFamily="2" charset="2"/>
              </a:rPr>
              <a:t> may need iron supplements</a:t>
            </a:r>
            <a:endParaRPr lang="en-US" sz="2800" dirty="0" smtClean="0"/>
          </a:p>
          <a:p>
            <a:pPr lvl="2"/>
            <a:r>
              <a:rPr lang="en-US" sz="2800" dirty="0" smtClean="0"/>
              <a:t>low erythropoietin </a:t>
            </a:r>
            <a:r>
              <a:rPr lang="en-US" sz="2800" dirty="0"/>
              <a:t>(“</a:t>
            </a:r>
            <a:r>
              <a:rPr lang="en-US" sz="2800" dirty="0" err="1" smtClean="0"/>
              <a:t>Epo</a:t>
            </a:r>
            <a:r>
              <a:rPr lang="en-US" sz="2800" dirty="0" smtClean="0"/>
              <a:t>”) </a:t>
            </a:r>
            <a:r>
              <a:rPr lang="en-US" sz="2800" dirty="0" smtClean="0">
                <a:sym typeface="Wingdings" panose="05000000000000000000" pitchFamily="2" charset="2"/>
              </a:rPr>
              <a:t> may need injections (</a:t>
            </a:r>
            <a:r>
              <a:rPr lang="en-US" sz="2800" dirty="0" err="1" smtClean="0">
                <a:sym typeface="Wingdings" panose="05000000000000000000" pitchFamily="2" charset="2"/>
              </a:rPr>
              <a:t>Epogen</a:t>
            </a:r>
            <a:r>
              <a:rPr lang="en-US" sz="2800" dirty="0" smtClean="0">
                <a:sym typeface="Wingdings" panose="05000000000000000000" pitchFamily="2" charset="2"/>
              </a:rPr>
              <a:t>, </a:t>
            </a:r>
            <a:r>
              <a:rPr lang="en-US" sz="2800" dirty="0" err="1" smtClean="0">
                <a:sym typeface="Wingdings" panose="05000000000000000000" pitchFamily="2" charset="2"/>
              </a:rPr>
              <a:t>Darbepoetin</a:t>
            </a:r>
            <a:r>
              <a:rPr lang="en-US" sz="2800" dirty="0" smtClean="0">
                <a:sym typeface="Wingdings" panose="05000000000000000000" pitchFamily="2" charset="2"/>
              </a:rPr>
              <a:t> [</a:t>
            </a:r>
            <a:r>
              <a:rPr lang="en-US" sz="2800" dirty="0" err="1" smtClean="0">
                <a:sym typeface="Wingdings" panose="05000000000000000000" pitchFamily="2" charset="2"/>
              </a:rPr>
              <a:t>Aranesp</a:t>
            </a:r>
            <a:r>
              <a:rPr lang="en-US" sz="2800" dirty="0" smtClean="0">
                <a:sym typeface="Wingdings" panose="05000000000000000000" pitchFamily="2" charset="2"/>
              </a:rPr>
              <a:t>])</a:t>
            </a:r>
            <a:endParaRPr lang="en-US" sz="2800" dirty="0" smtClean="0"/>
          </a:p>
          <a:p>
            <a:pPr lvl="1"/>
            <a:r>
              <a:rPr lang="en-US" sz="3200" dirty="0" smtClean="0"/>
              <a:t>Children with ARPKD liver disease (congenital hepatic fibrosis and portal hypertension) can also develop anemia due to:</a:t>
            </a:r>
          </a:p>
          <a:p>
            <a:pPr lvl="2"/>
            <a:r>
              <a:rPr lang="en-US" sz="2800" dirty="0" smtClean="0"/>
              <a:t>enlarged spleen trapping red blood cells (“</a:t>
            </a:r>
            <a:r>
              <a:rPr lang="en-US" sz="2800" dirty="0" err="1" smtClean="0"/>
              <a:t>hypersplenism</a:t>
            </a:r>
            <a:r>
              <a:rPr lang="en-US" sz="2800" dirty="0" smtClean="0"/>
              <a:t>”)</a:t>
            </a:r>
          </a:p>
          <a:p>
            <a:pPr lvl="2"/>
            <a:r>
              <a:rPr lang="en-US" sz="2800" dirty="0" smtClean="0"/>
              <a:t>bleeding from esophageal varices</a:t>
            </a:r>
          </a:p>
        </p:txBody>
      </p:sp>
      <p:sp>
        <p:nvSpPr>
          <p:cNvPr id="5" name="Slide Number Placeholder 4"/>
          <p:cNvSpPr>
            <a:spLocks noGrp="1"/>
          </p:cNvSpPr>
          <p:nvPr>
            <p:ph type="sldNum" sz="quarter" idx="12"/>
          </p:nvPr>
        </p:nvSpPr>
        <p:spPr/>
        <p:txBody>
          <a:bodyPr/>
          <a:lstStyle/>
          <a:p>
            <a:fld id="{AD40181A-01B0-4CB8-8614-1473649F6741}" type="slidenum">
              <a:rPr lang="en-US" smtClean="0"/>
              <a:t>28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0" y="240573"/>
            <a:ext cx="986865" cy="986865"/>
          </a:xfrm>
          <a:prstGeom prst="rect">
            <a:avLst/>
          </a:prstGeom>
        </p:spPr>
      </p:pic>
    </p:spTree>
    <p:extLst>
      <p:ext uri="{BB962C8B-B14F-4D97-AF65-F5344CB8AC3E}">
        <p14:creationId xmlns:p14="http://schemas.microsoft.com/office/powerpoint/2010/main" val="269498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301675" y="276816"/>
            <a:ext cx="9737570" cy="942384"/>
          </a:xfrm>
        </p:spPr>
        <p:txBody>
          <a:bodyPr/>
          <a:lstStyle/>
          <a:p>
            <a:r>
              <a:rPr lang="en-US" dirty="0" smtClean="0"/>
              <a:t>ARPKD: bone health</a:t>
            </a:r>
            <a:endParaRPr lang="en-US" dirty="0"/>
          </a:p>
        </p:txBody>
      </p:sp>
      <p:sp>
        <p:nvSpPr>
          <p:cNvPr id="102403" name="Rectangle 3"/>
          <p:cNvSpPr>
            <a:spLocks noGrp="1" noChangeArrowheads="1"/>
          </p:cNvSpPr>
          <p:nvPr>
            <p:ph idx="1"/>
          </p:nvPr>
        </p:nvSpPr>
        <p:spPr>
          <a:xfrm>
            <a:off x="337750" y="1486744"/>
            <a:ext cx="11355811" cy="4123224"/>
          </a:xfrm>
        </p:spPr>
        <p:txBody>
          <a:bodyPr>
            <a:normAutofit/>
          </a:bodyPr>
          <a:lstStyle/>
          <a:p>
            <a:pPr lvl="1"/>
            <a:r>
              <a:rPr lang="en-US" sz="2800" dirty="0" smtClean="0"/>
              <a:t>The kidneys activate </a:t>
            </a:r>
            <a:r>
              <a:rPr lang="en-US" sz="2800" b="1" dirty="0"/>
              <a:t>vitamin D</a:t>
            </a:r>
            <a:r>
              <a:rPr lang="en-US" sz="2800" dirty="0"/>
              <a:t>, which is important for bone health</a:t>
            </a:r>
          </a:p>
          <a:p>
            <a:pPr lvl="1"/>
            <a:r>
              <a:rPr lang="en-US" sz="2800" dirty="0" smtClean="0"/>
              <a:t>Healthy bones need appropriate levels of: </a:t>
            </a:r>
          </a:p>
          <a:p>
            <a:pPr lvl="2"/>
            <a:r>
              <a:rPr lang="en-US" sz="2400" dirty="0" smtClean="0"/>
              <a:t>calcium</a:t>
            </a:r>
          </a:p>
          <a:p>
            <a:pPr lvl="2"/>
            <a:r>
              <a:rPr lang="en-US" sz="2400" dirty="0" smtClean="0"/>
              <a:t>phosphorus</a:t>
            </a:r>
          </a:p>
          <a:p>
            <a:pPr lvl="2"/>
            <a:r>
              <a:rPr lang="en-US" sz="2400" dirty="0" smtClean="0"/>
              <a:t>vitamin D</a:t>
            </a:r>
          </a:p>
          <a:p>
            <a:pPr lvl="2"/>
            <a:r>
              <a:rPr lang="en-US" sz="2400" dirty="0" smtClean="0"/>
              <a:t>intact parathyroid hormone (</a:t>
            </a:r>
            <a:r>
              <a:rPr lang="en-US" sz="2400" dirty="0" err="1" smtClean="0"/>
              <a:t>iPTH</a:t>
            </a:r>
            <a:r>
              <a:rPr lang="en-US" sz="2400" dirty="0" smtClean="0"/>
              <a:t>)</a:t>
            </a:r>
          </a:p>
          <a:p>
            <a:pPr lvl="1"/>
            <a:endParaRPr lang="en-US" sz="2800" dirty="0" smtClean="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40181A-01B0-4CB8-8614-1473649F6741}" type="slidenum">
              <a:rPr kumimoji="0" lang="en-US" sz="1200" b="0" i="0" u="none" strike="noStrike" kern="1200" cap="none" spc="0" normalizeH="0" baseline="0" noProof="0" smtClean="0">
                <a:ln>
                  <a:noFill/>
                </a:ln>
                <a:solidFill>
                  <a:srgbClr val="5C8D29"/>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5C8D29"/>
              </a:solidFill>
              <a:effectLst/>
              <a:uLnTx/>
              <a:uFillTx/>
              <a:latin typeface="Arial Rounded MT Bold" panose="020F0704030504030204" pitchFamily="34" charset="0"/>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89" y="296615"/>
            <a:ext cx="754390" cy="75439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89084858"/>
              </p:ext>
            </p:extLst>
          </p:nvPr>
        </p:nvGraphicFramePr>
        <p:xfrm>
          <a:off x="195067" y="4044874"/>
          <a:ext cx="11716718" cy="2653768"/>
        </p:xfrm>
        <a:graphic>
          <a:graphicData uri="http://schemas.openxmlformats.org/drawingml/2006/table">
            <a:tbl>
              <a:tblPr firstRow="1" bandRow="1">
                <a:tableStyleId>{69012ECD-51FC-41F1-AA8D-1B2483CD663E}</a:tableStyleId>
              </a:tblPr>
              <a:tblGrid>
                <a:gridCol w="3838553">
                  <a:extLst>
                    <a:ext uri="{9D8B030D-6E8A-4147-A177-3AD203B41FA5}">
                      <a16:colId xmlns:a16="http://schemas.microsoft.com/office/drawing/2014/main" val="2948201364"/>
                    </a:ext>
                  </a:extLst>
                </a:gridCol>
                <a:gridCol w="7878165">
                  <a:extLst>
                    <a:ext uri="{9D8B030D-6E8A-4147-A177-3AD203B41FA5}">
                      <a16:colId xmlns:a16="http://schemas.microsoft.com/office/drawing/2014/main" val="3355793260"/>
                    </a:ext>
                  </a:extLst>
                </a:gridCol>
              </a:tblGrid>
              <a:tr h="784589">
                <a:tc>
                  <a:txBody>
                    <a:bodyPr/>
                    <a:lstStyle/>
                    <a:p>
                      <a:r>
                        <a:rPr lang="en-US" sz="2400" dirty="0" smtClean="0">
                          <a:latin typeface="+mj-lt"/>
                        </a:rPr>
                        <a:t>Common</a:t>
                      </a:r>
                      <a:r>
                        <a:rPr lang="en-US" sz="2400" baseline="0" dirty="0" smtClean="0">
                          <a:latin typeface="+mj-lt"/>
                        </a:rPr>
                        <a:t> problems in children with CKD</a:t>
                      </a:r>
                      <a:endParaRPr lang="en-US" sz="2400" dirty="0">
                        <a:latin typeface="+mj-lt"/>
                      </a:endParaRPr>
                    </a:p>
                  </a:txBody>
                  <a:tcPr/>
                </a:tc>
                <a:tc>
                  <a:txBody>
                    <a:bodyPr/>
                    <a:lstStyle/>
                    <a:p>
                      <a:r>
                        <a:rPr lang="en-US" sz="2400" dirty="0" smtClean="0">
                          <a:latin typeface="+mj-lt"/>
                        </a:rPr>
                        <a:t>Possible treatments</a:t>
                      </a:r>
                      <a:endParaRPr lang="en-US" sz="2400" dirty="0">
                        <a:latin typeface="+mj-lt"/>
                      </a:endParaRPr>
                    </a:p>
                  </a:txBody>
                  <a:tcPr/>
                </a:tc>
                <a:extLst>
                  <a:ext uri="{0D108BD9-81ED-4DB2-BD59-A6C34878D82A}">
                    <a16:rowId xmlns:a16="http://schemas.microsoft.com/office/drawing/2014/main" val="2373302908"/>
                  </a:ext>
                </a:extLst>
              </a:tr>
              <a:tr h="459208">
                <a:tc>
                  <a:txBody>
                    <a:bodyPr/>
                    <a:lstStyle/>
                    <a:p>
                      <a:r>
                        <a:rPr lang="en-US" sz="2400" dirty="0" smtClean="0">
                          <a:solidFill>
                            <a:schemeClr val="bg2"/>
                          </a:solidFill>
                          <a:latin typeface="+mj-lt"/>
                        </a:rPr>
                        <a:t>high phosphorus levels </a:t>
                      </a:r>
                      <a:endParaRPr lang="en-US" sz="2400" dirty="0">
                        <a:solidFill>
                          <a:schemeClr val="bg2"/>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2"/>
                          </a:solidFill>
                          <a:latin typeface="+mj-lt"/>
                          <a:sym typeface="Wingdings" panose="05000000000000000000" pitchFamily="2" charset="2"/>
                        </a:rPr>
                        <a:t>phosphorus binders (e.g. calcium carbonate, </a:t>
                      </a:r>
                      <a:r>
                        <a:rPr lang="en-US" sz="2400" dirty="0" err="1" smtClean="0">
                          <a:solidFill>
                            <a:schemeClr val="bg2"/>
                          </a:solidFill>
                          <a:latin typeface="+mj-lt"/>
                          <a:sym typeface="Wingdings" panose="05000000000000000000" pitchFamily="2" charset="2"/>
                        </a:rPr>
                        <a:t>sevelamer</a:t>
                      </a:r>
                      <a:r>
                        <a:rPr lang="en-US" sz="2400" dirty="0" smtClean="0">
                          <a:solidFill>
                            <a:schemeClr val="bg2"/>
                          </a:solidFill>
                          <a:latin typeface="+mj-lt"/>
                          <a:sym typeface="Wingdings" panose="05000000000000000000" pitchFamily="2" charset="2"/>
                        </a:rPr>
                        <a:t>)</a:t>
                      </a:r>
                      <a:endParaRPr lang="en-US" sz="2400" dirty="0">
                        <a:solidFill>
                          <a:schemeClr val="bg2"/>
                        </a:solidFill>
                        <a:latin typeface="+mj-lt"/>
                      </a:endParaRPr>
                    </a:p>
                  </a:txBody>
                  <a:tcPr/>
                </a:tc>
                <a:extLst>
                  <a:ext uri="{0D108BD9-81ED-4DB2-BD59-A6C34878D82A}">
                    <a16:rowId xmlns:a16="http://schemas.microsoft.com/office/drawing/2014/main" val="1103240727"/>
                  </a:ext>
                </a:extLst>
              </a:tr>
              <a:tr h="435883">
                <a:tc>
                  <a:txBody>
                    <a:bodyPr/>
                    <a:lstStyle/>
                    <a:p>
                      <a:r>
                        <a:rPr lang="en-US" sz="2400" dirty="0" smtClean="0">
                          <a:solidFill>
                            <a:schemeClr val="bg2"/>
                          </a:solidFill>
                          <a:latin typeface="+mj-lt"/>
                          <a:sym typeface="Wingdings" panose="05000000000000000000" pitchFamily="2" charset="2"/>
                        </a:rPr>
                        <a:t>low calcium levels </a:t>
                      </a:r>
                      <a:endParaRPr lang="en-US" sz="2400" dirty="0">
                        <a:solidFill>
                          <a:schemeClr val="bg2"/>
                        </a:solidFill>
                        <a:latin typeface="+mj-lt"/>
                      </a:endParaRPr>
                    </a:p>
                  </a:txBody>
                  <a:tcPr/>
                </a:tc>
                <a:tc>
                  <a:txBody>
                    <a:bodyPr/>
                    <a:lstStyle/>
                    <a:p>
                      <a:r>
                        <a:rPr lang="en-US" sz="2400" dirty="0" smtClean="0">
                          <a:solidFill>
                            <a:schemeClr val="bg2"/>
                          </a:solidFill>
                          <a:latin typeface="+mj-lt"/>
                          <a:sym typeface="Wingdings" panose="05000000000000000000" pitchFamily="2" charset="2"/>
                        </a:rPr>
                        <a:t>calcium supplements</a:t>
                      </a:r>
                      <a:endParaRPr lang="en-US" sz="2400" dirty="0">
                        <a:solidFill>
                          <a:schemeClr val="bg2"/>
                        </a:solidFill>
                        <a:latin typeface="+mj-lt"/>
                      </a:endParaRPr>
                    </a:p>
                  </a:txBody>
                  <a:tcPr/>
                </a:tc>
                <a:extLst>
                  <a:ext uri="{0D108BD9-81ED-4DB2-BD59-A6C34878D82A}">
                    <a16:rowId xmlns:a16="http://schemas.microsoft.com/office/drawing/2014/main" val="2551697431"/>
                  </a:ext>
                </a:extLst>
              </a:tr>
              <a:tr h="453946">
                <a:tc>
                  <a:txBody>
                    <a:bodyPr/>
                    <a:lstStyle/>
                    <a:p>
                      <a:r>
                        <a:rPr lang="en-US" sz="2400" dirty="0" smtClean="0">
                          <a:solidFill>
                            <a:schemeClr val="bg2"/>
                          </a:solidFill>
                          <a:latin typeface="+mj-lt"/>
                          <a:sym typeface="Wingdings" panose="05000000000000000000" pitchFamily="2" charset="2"/>
                        </a:rPr>
                        <a:t>low vitamin D levels </a:t>
                      </a:r>
                      <a:endParaRPr lang="en-US" sz="2400" dirty="0">
                        <a:solidFill>
                          <a:schemeClr val="bg2"/>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2"/>
                          </a:solidFill>
                          <a:latin typeface="+mj-lt"/>
                          <a:sym typeface="Wingdings" panose="05000000000000000000" pitchFamily="2" charset="2"/>
                        </a:rPr>
                        <a:t>vitamin D supplements (cholecalciferol and/or calcitriol)</a:t>
                      </a:r>
                      <a:endParaRPr lang="en-US" sz="2400" dirty="0">
                        <a:solidFill>
                          <a:schemeClr val="bg2"/>
                        </a:solidFill>
                        <a:latin typeface="+mj-lt"/>
                      </a:endParaRPr>
                    </a:p>
                  </a:txBody>
                  <a:tcPr/>
                </a:tc>
                <a:extLst>
                  <a:ext uri="{0D108BD9-81ED-4DB2-BD59-A6C34878D82A}">
                    <a16:rowId xmlns:a16="http://schemas.microsoft.com/office/drawing/2014/main" val="1924057591"/>
                  </a:ext>
                </a:extLst>
              </a:tr>
              <a:tr h="435883">
                <a:tc>
                  <a:txBody>
                    <a:bodyPr/>
                    <a:lstStyle/>
                    <a:p>
                      <a:r>
                        <a:rPr lang="en-US" sz="2400" dirty="0" smtClean="0">
                          <a:solidFill>
                            <a:schemeClr val="bg2"/>
                          </a:solidFill>
                          <a:latin typeface="+mj-lt"/>
                          <a:sym typeface="Wingdings" panose="05000000000000000000" pitchFamily="2" charset="2"/>
                        </a:rPr>
                        <a:t>high </a:t>
                      </a:r>
                      <a:r>
                        <a:rPr lang="en-US" sz="2400" dirty="0" err="1" smtClean="0">
                          <a:solidFill>
                            <a:schemeClr val="bg2"/>
                          </a:solidFill>
                          <a:latin typeface="+mj-lt"/>
                          <a:sym typeface="Wingdings" panose="05000000000000000000" pitchFamily="2" charset="2"/>
                        </a:rPr>
                        <a:t>iPTH</a:t>
                      </a:r>
                      <a:r>
                        <a:rPr lang="en-US" sz="2400" dirty="0" smtClean="0">
                          <a:solidFill>
                            <a:schemeClr val="bg2"/>
                          </a:solidFill>
                          <a:latin typeface="+mj-lt"/>
                          <a:sym typeface="Wingdings" panose="05000000000000000000" pitchFamily="2" charset="2"/>
                        </a:rPr>
                        <a:t> levels </a:t>
                      </a:r>
                      <a:endParaRPr lang="en-US" sz="2400" dirty="0">
                        <a:solidFill>
                          <a:schemeClr val="bg2"/>
                        </a:solidFill>
                        <a:latin typeface="+mj-lt"/>
                      </a:endParaRPr>
                    </a:p>
                  </a:txBody>
                  <a:tcPr/>
                </a:tc>
                <a:tc>
                  <a:txBody>
                    <a:bodyPr/>
                    <a:lstStyle/>
                    <a:p>
                      <a:r>
                        <a:rPr lang="en-US" sz="2400" dirty="0" smtClean="0">
                          <a:solidFill>
                            <a:schemeClr val="bg2"/>
                          </a:solidFill>
                          <a:latin typeface="+mj-lt"/>
                          <a:sym typeface="Wingdings" panose="05000000000000000000" pitchFamily="2" charset="2"/>
                        </a:rPr>
                        <a:t>calcitriol</a:t>
                      </a:r>
                      <a:endParaRPr lang="en-US" sz="2400" dirty="0">
                        <a:solidFill>
                          <a:schemeClr val="bg2"/>
                        </a:solidFill>
                        <a:latin typeface="+mj-lt"/>
                      </a:endParaRPr>
                    </a:p>
                  </a:txBody>
                  <a:tcPr/>
                </a:tc>
                <a:extLst>
                  <a:ext uri="{0D108BD9-81ED-4DB2-BD59-A6C34878D82A}">
                    <a16:rowId xmlns:a16="http://schemas.microsoft.com/office/drawing/2014/main" val="3339393643"/>
                  </a:ext>
                </a:extLst>
              </a:tr>
            </a:tbl>
          </a:graphicData>
        </a:graphic>
      </p:graphicFrame>
    </p:spTree>
    <p:extLst>
      <p:ext uri="{BB962C8B-B14F-4D97-AF65-F5344CB8AC3E}">
        <p14:creationId xmlns:p14="http://schemas.microsoft.com/office/powerpoint/2010/main" val="75971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goals for today</a:t>
            </a:r>
            <a:endParaRPr lang="en-US" dirty="0"/>
          </a:p>
        </p:txBody>
      </p:sp>
      <p:sp>
        <p:nvSpPr>
          <p:cNvPr id="3" name="Content Placeholder 2"/>
          <p:cNvSpPr>
            <a:spLocks noGrp="1"/>
          </p:cNvSpPr>
          <p:nvPr>
            <p:ph idx="1"/>
          </p:nvPr>
        </p:nvSpPr>
        <p:spPr/>
        <p:txBody>
          <a:bodyPr/>
          <a:lstStyle/>
          <a:p>
            <a:r>
              <a:rPr lang="en-US" dirty="0" smtClean="0"/>
              <a:t>To review kidney-related issues in ARPKD:</a:t>
            </a:r>
          </a:p>
          <a:p>
            <a:pPr lvl="1"/>
            <a:r>
              <a:rPr lang="en-US" dirty="0" smtClean="0"/>
              <a:t>what the kidneys do</a:t>
            </a:r>
          </a:p>
          <a:p>
            <a:pPr lvl="1"/>
            <a:r>
              <a:rPr lang="en-US" dirty="0" smtClean="0"/>
              <a:t>how kidney cysts form and grow</a:t>
            </a:r>
          </a:p>
          <a:p>
            <a:pPr lvl="1"/>
            <a:r>
              <a:rPr lang="en-US" dirty="0" smtClean="0"/>
              <a:t>differences and similarities between ARPKD and ADPKD</a:t>
            </a:r>
          </a:p>
          <a:p>
            <a:pPr lvl="1"/>
            <a:r>
              <a:rPr lang="en-US" dirty="0" smtClean="0"/>
              <a:t>clinical features of ARPKD</a:t>
            </a:r>
          </a:p>
          <a:p>
            <a:pPr lvl="1"/>
            <a:r>
              <a:rPr lang="en-US" dirty="0" smtClean="0"/>
              <a:t>long-term kidney outcomes in ARPKD</a:t>
            </a:r>
          </a:p>
          <a:p>
            <a:r>
              <a:rPr lang="en-US" dirty="0" smtClean="0"/>
              <a:t>To briefly summarize ARPKD research efforts at CHOP</a:t>
            </a:r>
            <a:endParaRPr lang="en-US" dirty="0" smtClean="0"/>
          </a:p>
        </p:txBody>
      </p:sp>
      <p:sp>
        <p:nvSpPr>
          <p:cNvPr id="5" name="Slide Number Placeholder 4"/>
          <p:cNvSpPr>
            <a:spLocks noGrp="1"/>
          </p:cNvSpPr>
          <p:nvPr>
            <p:ph type="sldNum" sz="quarter" idx="12"/>
          </p:nvPr>
        </p:nvSpPr>
        <p:spPr/>
        <p:txBody>
          <a:bodyPr/>
          <a:lstStyle/>
          <a:p>
            <a:fld id="{AA44F550-1366-4E3D-ABF6-F536D190CA62}" type="slidenum">
              <a:rPr lang="en-US" smtClean="0"/>
              <a:pPr/>
              <a:t>3</a:t>
            </a:fld>
            <a:endParaRPr lang="en-US"/>
          </a:p>
        </p:txBody>
      </p:sp>
    </p:spTree>
    <p:extLst>
      <p:ext uri="{BB962C8B-B14F-4D97-AF65-F5344CB8AC3E}">
        <p14:creationId xmlns:p14="http://schemas.microsoft.com/office/powerpoint/2010/main" val="722331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87735" y="276816"/>
            <a:ext cx="9651509" cy="942384"/>
          </a:xfrm>
        </p:spPr>
        <p:txBody>
          <a:bodyPr/>
          <a:lstStyle/>
          <a:p>
            <a:r>
              <a:rPr lang="en-US" dirty="0" smtClean="0"/>
              <a:t>ARPKD: growth and development</a:t>
            </a:r>
            <a:endParaRPr lang="en-US" dirty="0"/>
          </a:p>
        </p:txBody>
      </p:sp>
      <p:sp>
        <p:nvSpPr>
          <p:cNvPr id="103427" name="Rectangle 3"/>
          <p:cNvSpPr>
            <a:spLocks noGrp="1" noChangeArrowheads="1"/>
          </p:cNvSpPr>
          <p:nvPr>
            <p:ph idx="1"/>
          </p:nvPr>
        </p:nvSpPr>
        <p:spPr/>
        <p:txBody>
          <a:bodyPr>
            <a:normAutofit fontScale="92500" lnSpcReduction="10000"/>
          </a:bodyPr>
          <a:lstStyle/>
          <a:p>
            <a:r>
              <a:rPr lang="en-US" dirty="0" smtClean="0">
                <a:latin typeface="Arial Rounded MT Bold" panose="020F0704030504030204" pitchFamily="34" charset="0"/>
              </a:rPr>
              <a:t>Growth problems</a:t>
            </a:r>
          </a:p>
          <a:p>
            <a:pPr lvl="1"/>
            <a:r>
              <a:rPr lang="en-US" dirty="0" smtClean="0"/>
              <a:t>well-known complication in children with CKD from any cause</a:t>
            </a:r>
          </a:p>
          <a:p>
            <a:pPr lvl="1"/>
            <a:r>
              <a:rPr lang="en-US" dirty="0" smtClean="0"/>
              <a:t>Our 2016 study showed that growth impairment was similar in children with ARPKD compared to those with other congenital causes of CKD</a:t>
            </a:r>
            <a:r>
              <a:rPr lang="en-US" baseline="30000" dirty="0" smtClean="0"/>
              <a:t>1</a:t>
            </a:r>
            <a:r>
              <a:rPr lang="en-US" dirty="0" smtClean="0"/>
              <a:t> </a:t>
            </a:r>
            <a:endParaRPr lang="en-US" dirty="0" smtClean="0"/>
          </a:p>
          <a:p>
            <a:r>
              <a:rPr lang="en-US" dirty="0" smtClean="0">
                <a:latin typeface="Arial Rounded MT Bold" panose="020F0704030504030204" pitchFamily="34" charset="0"/>
              </a:rPr>
              <a:t>Learning difficulties</a:t>
            </a:r>
          </a:p>
          <a:p>
            <a:pPr lvl="1"/>
            <a:r>
              <a:rPr lang="en-US" dirty="0" smtClean="0"/>
              <a:t>Children with CKD from any cause are at risk for learning problems</a:t>
            </a:r>
          </a:p>
          <a:p>
            <a:pPr lvl="1"/>
            <a:r>
              <a:rPr lang="en-US" dirty="0" smtClean="0"/>
              <a:t>Our 2014 study showed that neurocognitive abilities in children with ARPKD were similar to those with other congenital causes of CKD</a:t>
            </a:r>
            <a:r>
              <a:rPr lang="en-US" baseline="30000" dirty="0" smtClean="0"/>
              <a:t>2</a:t>
            </a:r>
          </a:p>
          <a:p>
            <a:pPr lvl="2"/>
            <a:r>
              <a:rPr lang="en-US" dirty="0" smtClean="0"/>
              <a:t>scores slightly below average compared to healthy children</a:t>
            </a:r>
          </a:p>
          <a:p>
            <a:endParaRPr lang="en-US" dirty="0" smtClean="0"/>
          </a:p>
        </p:txBody>
      </p:sp>
      <p:sp>
        <p:nvSpPr>
          <p:cNvPr id="5" name="Slide Number Placeholder 4"/>
          <p:cNvSpPr>
            <a:spLocks noGrp="1"/>
          </p:cNvSpPr>
          <p:nvPr>
            <p:ph type="sldNum" sz="quarter" idx="12"/>
          </p:nvPr>
        </p:nvSpPr>
        <p:spPr/>
        <p:txBody>
          <a:bodyPr/>
          <a:lstStyle/>
          <a:p>
            <a:fld id="{AD40181A-01B0-4CB8-8614-1473649F6741}" type="slidenum">
              <a:rPr lang="en-US" smtClean="0"/>
              <a:pPr/>
              <a:t>30</a:t>
            </a:fld>
            <a:endParaRPr lang="en-US" dirty="0"/>
          </a:p>
        </p:txBody>
      </p:sp>
      <p:sp>
        <p:nvSpPr>
          <p:cNvPr id="2" name="Rectangle 1"/>
          <p:cNvSpPr/>
          <p:nvPr/>
        </p:nvSpPr>
        <p:spPr>
          <a:xfrm>
            <a:off x="2505732" y="6152719"/>
            <a:ext cx="7701413" cy="923330"/>
          </a:xfrm>
          <a:prstGeom prst="rect">
            <a:avLst/>
          </a:prstGeom>
        </p:spPr>
        <p:txBody>
          <a:bodyPr wrap="square">
            <a:spAutoFit/>
          </a:bodyPr>
          <a:lstStyle/>
          <a:p>
            <a:pPr algn="r"/>
            <a:r>
              <a:rPr lang="en-US" baseline="30000" dirty="0" smtClean="0">
                <a:solidFill>
                  <a:srgbClr val="000000"/>
                </a:solidFill>
              </a:rPr>
              <a:t>1 </a:t>
            </a:r>
            <a:r>
              <a:rPr lang="en-US" dirty="0" smtClean="0">
                <a:solidFill>
                  <a:srgbClr val="000000"/>
                </a:solidFill>
              </a:rPr>
              <a:t>Hartung </a:t>
            </a:r>
            <a:r>
              <a:rPr lang="en-US" dirty="0" smtClean="0">
                <a:solidFill>
                  <a:srgbClr val="000000"/>
                </a:solidFill>
              </a:rPr>
              <a:t>EA, Frontiers in Pediatrics 2016; </a:t>
            </a:r>
            <a:r>
              <a:rPr lang="en-US" dirty="0">
                <a:solidFill>
                  <a:srgbClr val="000000"/>
                </a:solidFill>
              </a:rPr>
              <a:t>; </a:t>
            </a:r>
            <a:r>
              <a:rPr lang="en-US" baseline="30000" dirty="0">
                <a:solidFill>
                  <a:srgbClr val="000000"/>
                </a:solidFill>
              </a:rPr>
              <a:t>2</a:t>
            </a:r>
            <a:r>
              <a:rPr lang="en-US" dirty="0" smtClean="0">
                <a:solidFill>
                  <a:srgbClr val="000000"/>
                </a:solidFill>
              </a:rPr>
              <a:t>Hartung </a:t>
            </a:r>
            <a:r>
              <a:rPr lang="en-US" dirty="0">
                <a:solidFill>
                  <a:srgbClr val="000000"/>
                </a:solidFill>
              </a:rPr>
              <a:t>EA, </a:t>
            </a:r>
            <a:r>
              <a:rPr lang="en-US" dirty="0" smtClean="0">
                <a:solidFill>
                  <a:srgbClr val="000000"/>
                </a:solidFill>
              </a:rPr>
              <a:t>Pediatric Nephrology 2014</a:t>
            </a:r>
            <a:endParaRPr lang="en-US" dirty="0">
              <a:solidFill>
                <a:srgbClr val="000000"/>
              </a:solidFill>
            </a:endParaRPr>
          </a:p>
          <a:p>
            <a:pPr algn="r"/>
            <a:endParaRPr lang="en-US" dirty="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81" y="202815"/>
            <a:ext cx="1072728" cy="1181144"/>
          </a:xfrm>
          <a:prstGeom prst="rect">
            <a:avLst/>
          </a:prstGeom>
        </p:spPr>
      </p:pic>
    </p:spTree>
    <p:extLst>
      <p:ext uri="{BB962C8B-B14F-4D97-AF65-F5344CB8AC3E}">
        <p14:creationId xmlns:p14="http://schemas.microsoft.com/office/powerpoint/2010/main" val="250804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4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16827" y="276816"/>
            <a:ext cx="9522417" cy="942384"/>
          </a:xfrm>
        </p:spPr>
        <p:txBody>
          <a:bodyPr/>
          <a:lstStyle/>
          <a:p>
            <a:r>
              <a:rPr lang="en-US" dirty="0" smtClean="0"/>
              <a:t>ARPKD: infections</a:t>
            </a:r>
            <a:endParaRPr lang="en-US" dirty="0"/>
          </a:p>
        </p:txBody>
      </p:sp>
      <p:sp>
        <p:nvSpPr>
          <p:cNvPr id="102403" name="Rectangle 3"/>
          <p:cNvSpPr>
            <a:spLocks noGrp="1" noChangeArrowheads="1"/>
          </p:cNvSpPr>
          <p:nvPr>
            <p:ph idx="1"/>
          </p:nvPr>
        </p:nvSpPr>
        <p:spPr>
          <a:xfrm>
            <a:off x="337751" y="1486744"/>
            <a:ext cx="10701494" cy="4236324"/>
          </a:xfrm>
        </p:spPr>
        <p:txBody>
          <a:bodyPr>
            <a:normAutofit fontScale="92500" lnSpcReduction="20000"/>
          </a:bodyPr>
          <a:lstStyle/>
          <a:p>
            <a:r>
              <a:rPr lang="en-US" dirty="0" smtClean="0">
                <a:latin typeface="+mj-lt"/>
              </a:rPr>
              <a:t>Risk of urinary tract infections (UTI)</a:t>
            </a:r>
          </a:p>
          <a:p>
            <a:pPr lvl="1"/>
            <a:r>
              <a:rPr lang="en-US" b="1" dirty="0" smtClean="0"/>
              <a:t>UTIs</a:t>
            </a:r>
            <a:r>
              <a:rPr lang="en-US" dirty="0" smtClean="0"/>
              <a:t> reported in 20-50% of patients</a:t>
            </a:r>
            <a:r>
              <a:rPr lang="en-US" baseline="30000" dirty="0" smtClean="0"/>
              <a:t>1</a:t>
            </a:r>
          </a:p>
          <a:p>
            <a:pPr lvl="1"/>
            <a:r>
              <a:rPr lang="en-US" dirty="0" smtClean="0"/>
              <a:t>May be due to poor urine flow in cystic tubules</a:t>
            </a:r>
          </a:p>
          <a:p>
            <a:r>
              <a:rPr lang="en-US" dirty="0" smtClean="0">
                <a:latin typeface="+mj-lt"/>
              </a:rPr>
              <a:t>Risk of bile duct infections (cholangitis) </a:t>
            </a:r>
            <a:r>
              <a:rPr lang="en-US" dirty="0" smtClean="0"/>
              <a:t>– to be </a:t>
            </a:r>
            <a:r>
              <a:rPr lang="en-US" dirty="0" smtClean="0"/>
              <a:t>discussed by another speaker</a:t>
            </a:r>
            <a:endParaRPr lang="en-US" dirty="0" smtClean="0"/>
          </a:p>
          <a:p>
            <a:r>
              <a:rPr lang="en-US" dirty="0" smtClean="0">
                <a:latin typeface="+mj-lt"/>
              </a:rPr>
              <a:t>Other infections</a:t>
            </a:r>
          </a:p>
          <a:p>
            <a:pPr lvl="1"/>
            <a:r>
              <a:rPr lang="en-US" dirty="0" smtClean="0"/>
              <a:t>Children with CKD from any cause are at higher risk of infections</a:t>
            </a:r>
          </a:p>
          <a:p>
            <a:pPr lvl="1"/>
            <a:r>
              <a:rPr lang="en-US" dirty="0" smtClean="0"/>
              <a:t>Recommend:</a:t>
            </a:r>
          </a:p>
          <a:p>
            <a:pPr lvl="2"/>
            <a:r>
              <a:rPr lang="en-US" dirty="0" smtClean="0"/>
              <a:t>Complete childhood vaccination schedule</a:t>
            </a:r>
          </a:p>
          <a:p>
            <a:pPr lvl="2"/>
            <a:r>
              <a:rPr lang="en-US" dirty="0" smtClean="0"/>
              <a:t>Flu shot every year</a:t>
            </a:r>
          </a:p>
          <a:p>
            <a:pPr lvl="2"/>
            <a:r>
              <a:rPr lang="en-US" dirty="0" smtClean="0"/>
              <a:t>Pneumococcal vaccine (</a:t>
            </a:r>
            <a:r>
              <a:rPr lang="en-US" dirty="0" err="1" smtClean="0"/>
              <a:t>Pneumovax</a:t>
            </a:r>
            <a:r>
              <a:rPr lang="en-US" dirty="0" smtClean="0"/>
              <a:t>) in children with reduced kidney function or liver disease</a:t>
            </a:r>
          </a:p>
          <a:p>
            <a:pPr lvl="1"/>
            <a:endParaRPr lang="en-US" dirty="0" smtClean="0"/>
          </a:p>
        </p:txBody>
      </p:sp>
      <p:sp>
        <p:nvSpPr>
          <p:cNvPr id="5" name="Slide Number Placeholder 4"/>
          <p:cNvSpPr>
            <a:spLocks noGrp="1"/>
          </p:cNvSpPr>
          <p:nvPr>
            <p:ph type="sldNum" sz="quarter" idx="12"/>
          </p:nvPr>
        </p:nvSpPr>
        <p:spPr/>
        <p:txBody>
          <a:bodyPr/>
          <a:lstStyle/>
          <a:p>
            <a:fld id="{AD40181A-01B0-4CB8-8614-1473649F6741}" type="slidenum">
              <a:rPr lang="en-US" smtClean="0"/>
              <a:t>31</a:t>
            </a:fld>
            <a:endParaRPr lang="en-US" dirty="0"/>
          </a:p>
        </p:txBody>
      </p:sp>
      <p:sp>
        <p:nvSpPr>
          <p:cNvPr id="4" name="TextBox 3"/>
          <p:cNvSpPr txBox="1"/>
          <p:nvPr/>
        </p:nvSpPr>
        <p:spPr>
          <a:xfrm>
            <a:off x="2003854" y="6431821"/>
            <a:ext cx="8458200" cy="646331"/>
          </a:xfrm>
          <a:prstGeom prst="rect">
            <a:avLst/>
          </a:prstGeom>
          <a:noFill/>
        </p:spPr>
        <p:txBody>
          <a:bodyPr wrap="square" rtlCol="0">
            <a:spAutoFit/>
          </a:bodyPr>
          <a:lstStyle/>
          <a:p>
            <a:pPr algn="r"/>
            <a:r>
              <a:rPr lang="en-US" i="1" baseline="30000" dirty="0" smtClean="0">
                <a:solidFill>
                  <a:srgbClr val="000000"/>
                </a:solidFill>
              </a:rPr>
              <a:t>1</a:t>
            </a:r>
            <a:r>
              <a:rPr lang="en-US" dirty="0" smtClean="0">
                <a:solidFill>
                  <a:srgbClr val="000000"/>
                </a:solidFill>
              </a:rPr>
              <a:t>Hartung EA &amp; </a:t>
            </a:r>
            <a:r>
              <a:rPr lang="en-US" dirty="0" err="1" smtClean="0">
                <a:solidFill>
                  <a:srgbClr val="000000"/>
                </a:solidFill>
              </a:rPr>
              <a:t>Guay</a:t>
            </a:r>
            <a:r>
              <a:rPr lang="en-US" dirty="0" smtClean="0">
                <a:solidFill>
                  <a:srgbClr val="000000"/>
                </a:solidFill>
              </a:rPr>
              <a:t>-Woodford LM. </a:t>
            </a:r>
            <a:r>
              <a:rPr lang="en-US" i="1" dirty="0">
                <a:solidFill>
                  <a:srgbClr val="000000"/>
                </a:solidFill>
              </a:rPr>
              <a:t>Pediatrics</a:t>
            </a:r>
            <a:r>
              <a:rPr lang="en-US" dirty="0">
                <a:solidFill>
                  <a:srgbClr val="000000"/>
                </a:solidFill>
              </a:rPr>
              <a:t> 2014</a:t>
            </a:r>
          </a:p>
          <a:p>
            <a:pPr algn="r"/>
            <a:endParaRPr lang="en-US" i="1" dirty="0">
              <a:solidFill>
                <a:schemeClr val="bg2"/>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89" y="296615"/>
            <a:ext cx="930823" cy="930823"/>
          </a:xfrm>
          <a:prstGeom prst="rect">
            <a:avLst/>
          </a:prstGeom>
        </p:spPr>
      </p:pic>
    </p:spTree>
    <p:extLst>
      <p:ext uri="{BB962C8B-B14F-4D97-AF65-F5344CB8AC3E}">
        <p14:creationId xmlns:p14="http://schemas.microsoft.com/office/powerpoint/2010/main" val="103602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0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0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0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take-home points</a:t>
            </a:r>
            <a:endParaRPr lang="en-US" dirty="0"/>
          </a:p>
        </p:txBody>
      </p:sp>
      <p:sp>
        <p:nvSpPr>
          <p:cNvPr id="5" name="Content Placeholder 2"/>
          <p:cNvSpPr>
            <a:spLocks noGrp="1"/>
          </p:cNvSpPr>
          <p:nvPr>
            <p:ph idx="1"/>
          </p:nvPr>
        </p:nvSpPr>
        <p:spPr/>
        <p:txBody>
          <a:bodyPr>
            <a:normAutofit/>
          </a:bodyPr>
          <a:lstStyle/>
          <a:p>
            <a:r>
              <a:rPr lang="en-US" sz="3600" dirty="0" smtClean="0"/>
              <a:t>ADPKD and ARPKD are different diseases, but mechanisms causing cyst growth are similar - research in one disease may benefit the other</a:t>
            </a:r>
          </a:p>
          <a:p>
            <a:r>
              <a:rPr lang="en-US" sz="3600" dirty="0" smtClean="0"/>
              <a:t>The clinical features and kidney outcomes of ARPKD can be highly variable, and depend on the age at presentation</a:t>
            </a:r>
          </a:p>
        </p:txBody>
      </p:sp>
      <p:sp>
        <p:nvSpPr>
          <p:cNvPr id="4" name="Slide Number Placeholder 3"/>
          <p:cNvSpPr>
            <a:spLocks noGrp="1"/>
          </p:cNvSpPr>
          <p:nvPr>
            <p:ph type="sldNum" sz="quarter" idx="12"/>
          </p:nvPr>
        </p:nvSpPr>
        <p:spPr/>
        <p:txBody>
          <a:bodyPr/>
          <a:lstStyle/>
          <a:p>
            <a:fld id="{AD40181A-01B0-4CB8-8614-1473649F6741}" type="slidenum">
              <a:rPr lang="en-US" smtClean="0"/>
              <a:t>32</a:t>
            </a:fld>
            <a:endParaRPr lang="en-US" dirty="0"/>
          </a:p>
        </p:txBody>
      </p:sp>
    </p:spTree>
    <p:extLst>
      <p:ext uri="{BB962C8B-B14F-4D97-AF65-F5344CB8AC3E}">
        <p14:creationId xmlns:p14="http://schemas.microsoft.com/office/powerpoint/2010/main" val="2880090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overview</a:t>
            </a:r>
            <a:endParaRPr lang="en-US" dirty="0"/>
          </a:p>
        </p:txBody>
      </p:sp>
      <p:pic>
        <p:nvPicPr>
          <p:cNvPr id="4" name="Picture 3"/>
          <p:cNvPicPr>
            <a:picLocks noChangeAspect="1"/>
          </p:cNvPicPr>
          <p:nvPr/>
        </p:nvPicPr>
        <p:blipFill rotWithShape="1">
          <a:blip r:embed="rId2"/>
          <a:srcRect l="2861" t="7473" r="14300"/>
          <a:stretch/>
        </p:blipFill>
        <p:spPr>
          <a:xfrm>
            <a:off x="9491397" y="-33040"/>
            <a:ext cx="2234236" cy="1871663"/>
          </a:xfrm>
          <a:prstGeom prst="rect">
            <a:avLst/>
          </a:prstGeom>
        </p:spPr>
      </p:pic>
      <p:pic>
        <p:nvPicPr>
          <p:cNvPr id="5" name="Picture 4"/>
          <p:cNvPicPr>
            <a:picLocks noChangeAspect="1"/>
          </p:cNvPicPr>
          <p:nvPr/>
        </p:nvPicPr>
        <p:blipFill rotWithShape="1">
          <a:blip r:embed="rId3"/>
          <a:srcRect l="7242" t="11672" r="10150" b="23111"/>
          <a:stretch/>
        </p:blipFill>
        <p:spPr>
          <a:xfrm>
            <a:off x="9491397" y="1732615"/>
            <a:ext cx="2234602" cy="1764160"/>
          </a:xfrm>
          <a:prstGeom prst="rect">
            <a:avLst/>
          </a:prstGeom>
        </p:spPr>
      </p:pic>
      <p:pic>
        <p:nvPicPr>
          <p:cNvPr id="6" name="Picture 5"/>
          <p:cNvPicPr>
            <a:picLocks noChangeAspect="1"/>
          </p:cNvPicPr>
          <p:nvPr/>
        </p:nvPicPr>
        <p:blipFill rotWithShape="1">
          <a:blip r:embed="rId4"/>
          <a:srcRect l="2389" t="4151" r="-1" b="3697"/>
          <a:stretch/>
        </p:blipFill>
        <p:spPr>
          <a:xfrm>
            <a:off x="9491397" y="3496774"/>
            <a:ext cx="2254451" cy="1765656"/>
          </a:xfrm>
          <a:prstGeom prst="rect">
            <a:avLst/>
          </a:prstGeom>
        </p:spPr>
      </p:pic>
      <p:pic>
        <p:nvPicPr>
          <p:cNvPr id="7" name="Picture 6"/>
          <p:cNvPicPr>
            <a:picLocks noChangeAspect="1"/>
          </p:cNvPicPr>
          <p:nvPr/>
        </p:nvPicPr>
        <p:blipFill rotWithShape="1">
          <a:blip r:embed="rId5"/>
          <a:srcRect t="12921" b="17611"/>
          <a:stretch/>
        </p:blipFill>
        <p:spPr>
          <a:xfrm>
            <a:off x="9496346" y="5245993"/>
            <a:ext cx="2247163" cy="1641458"/>
          </a:xfrm>
          <a:prstGeom prst="rect">
            <a:avLst/>
          </a:prstGeom>
        </p:spPr>
      </p:pic>
      <p:sp>
        <p:nvSpPr>
          <p:cNvPr id="8" name="Rectangle 7"/>
          <p:cNvSpPr/>
          <p:nvPr/>
        </p:nvSpPr>
        <p:spPr>
          <a:xfrm>
            <a:off x="9987352" y="5154926"/>
            <a:ext cx="876506" cy="166405"/>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725633" y="0"/>
            <a:ext cx="46636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321473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487" y="2303782"/>
            <a:ext cx="1284515" cy="1284515"/>
          </a:xfrm>
          <a:prstGeom prst="rect">
            <a:avLst/>
          </a:prstGeom>
        </p:spPr>
      </p:pic>
      <p:sp>
        <p:nvSpPr>
          <p:cNvPr id="21" name="TextBox 20"/>
          <p:cNvSpPr txBox="1"/>
          <p:nvPr/>
        </p:nvSpPr>
        <p:spPr>
          <a:xfrm>
            <a:off x="4669024" y="3588297"/>
            <a:ext cx="2377440" cy="1015663"/>
          </a:xfrm>
          <a:prstGeom prst="rect">
            <a:avLst/>
          </a:prstGeom>
          <a:noFill/>
        </p:spPr>
        <p:txBody>
          <a:bodyPr wrap="square" rtlCol="0">
            <a:spAutoFit/>
          </a:bodyPr>
          <a:lstStyle/>
          <a:p>
            <a:pPr algn="ctr"/>
            <a:r>
              <a:rPr lang="en-US" sz="2400" dirty="0" smtClean="0">
                <a:solidFill>
                  <a:schemeClr val="accent1"/>
                </a:solidFill>
                <a:latin typeface="Arial Rounded MT Bold" panose="020F0704030504030204" pitchFamily="34" charset="0"/>
              </a:rPr>
              <a:t>OUR GOAL:</a:t>
            </a:r>
          </a:p>
          <a:p>
            <a:pPr algn="ctr"/>
            <a:r>
              <a:rPr lang="en-US" dirty="0" smtClean="0">
                <a:solidFill>
                  <a:schemeClr val="bg1">
                    <a:lumMod val="10000"/>
                  </a:schemeClr>
                </a:solidFill>
                <a:latin typeface="Arial Rounded MT Bold" panose="020F0704030504030204" pitchFamily="34" charset="0"/>
              </a:rPr>
              <a:t>Treatment for ARPKD/CHF</a:t>
            </a:r>
            <a:endParaRPr lang="en-US" dirty="0">
              <a:solidFill>
                <a:schemeClr val="bg1">
                  <a:lumMod val="10000"/>
                </a:schemeClr>
              </a:solidFill>
              <a:latin typeface="Arial Rounded MT Bold" panose="020F0704030504030204" pitchFamily="34" charset="0"/>
            </a:endParaRPr>
          </a:p>
        </p:txBody>
      </p:sp>
      <p:sp>
        <p:nvSpPr>
          <p:cNvPr id="22" name="Oval 21"/>
          <p:cNvSpPr/>
          <p:nvPr/>
        </p:nvSpPr>
        <p:spPr>
          <a:xfrm>
            <a:off x="4394896" y="2083827"/>
            <a:ext cx="2900861" cy="2767096"/>
          </a:xfrm>
          <a:prstGeom prst="ellipse">
            <a:avLst/>
          </a:prstGeom>
          <a:noFill/>
          <a:ln w="508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7148301" y="1459356"/>
            <a:ext cx="3022899" cy="1828800"/>
            <a:chOff x="7325575" y="1351952"/>
            <a:chExt cx="3022899" cy="1828800"/>
          </a:xfrm>
        </p:grpSpPr>
        <p:sp>
          <p:nvSpPr>
            <p:cNvPr id="24" name="Oval 23"/>
            <p:cNvSpPr/>
            <p:nvPr/>
          </p:nvSpPr>
          <p:spPr>
            <a:xfrm>
              <a:off x="7325575" y="1351952"/>
              <a:ext cx="3022899" cy="1828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latin typeface="Arial Rounded MT Bold" panose="020F0704030504030204" pitchFamily="34" charset="0"/>
                </a:rPr>
                <a:t>Discover candidate</a:t>
              </a:r>
            </a:p>
            <a:p>
              <a:r>
                <a:rPr lang="en-US" dirty="0" smtClean="0">
                  <a:solidFill>
                    <a:schemeClr val="accent1"/>
                  </a:solidFill>
                  <a:latin typeface="Arial Rounded MT Bold" panose="020F0704030504030204" pitchFamily="34" charset="0"/>
                </a:rPr>
                <a:t>drugs</a:t>
              </a:r>
              <a:endParaRPr lang="en-US" dirty="0">
                <a:solidFill>
                  <a:schemeClr val="accent1"/>
                </a:solidFill>
                <a:latin typeface="Arial Rounded MT Bold" panose="020F0704030504030204" pitchFamily="34"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404" y="1906164"/>
              <a:ext cx="720376" cy="720376"/>
            </a:xfrm>
            <a:prstGeom prst="rect">
              <a:avLst/>
            </a:prstGeom>
          </p:spPr>
        </p:pic>
      </p:grpSp>
      <p:grpSp>
        <p:nvGrpSpPr>
          <p:cNvPr id="54" name="Group 53"/>
          <p:cNvGrpSpPr/>
          <p:nvPr/>
        </p:nvGrpSpPr>
        <p:grpSpPr>
          <a:xfrm>
            <a:off x="4341476" y="4940285"/>
            <a:ext cx="3022899" cy="1828800"/>
            <a:chOff x="5945778" y="5284256"/>
            <a:chExt cx="3022899" cy="1828800"/>
          </a:xfrm>
        </p:grpSpPr>
        <p:pic>
          <p:nvPicPr>
            <p:cNvPr id="53" name="Picture 52"/>
            <p:cNvPicPr>
              <a:picLocks noChangeAspect="1"/>
            </p:cNvPicPr>
            <p:nvPr/>
          </p:nvPicPr>
          <p:blipFill>
            <a:blip r:embed="rId4"/>
            <a:stretch>
              <a:fillRect/>
            </a:stretch>
          </p:blipFill>
          <p:spPr>
            <a:xfrm>
              <a:off x="7624753" y="5533589"/>
              <a:ext cx="1212269" cy="1262781"/>
            </a:xfrm>
            <a:prstGeom prst="rect">
              <a:avLst/>
            </a:prstGeom>
          </p:spPr>
        </p:pic>
        <p:sp>
          <p:nvSpPr>
            <p:cNvPr id="29" name="Oval 28"/>
            <p:cNvSpPr/>
            <p:nvPr/>
          </p:nvSpPr>
          <p:spPr>
            <a:xfrm>
              <a:off x="5945778" y="5284256"/>
              <a:ext cx="3022899" cy="1828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latin typeface="Arial Rounded MT Bold" panose="020F0704030504030204" pitchFamily="34" charset="0"/>
                </a:rPr>
                <a:t>Test drugs</a:t>
              </a:r>
            </a:p>
            <a:p>
              <a:r>
                <a:rPr lang="en-US" dirty="0" smtClean="0">
                  <a:solidFill>
                    <a:schemeClr val="accent1"/>
                  </a:solidFill>
                  <a:latin typeface="Arial Rounded MT Bold" panose="020F0704030504030204" pitchFamily="34" charset="0"/>
                </a:rPr>
                <a:t>in humans</a:t>
              </a:r>
              <a:endParaRPr lang="en-US" dirty="0">
                <a:solidFill>
                  <a:schemeClr val="accent1"/>
                </a:solidFill>
                <a:latin typeface="Arial Rounded MT Bold" panose="020F0704030504030204" pitchFamily="34" charset="0"/>
              </a:endParaRPr>
            </a:p>
          </p:txBody>
        </p:sp>
      </p:grpSp>
      <p:grpSp>
        <p:nvGrpSpPr>
          <p:cNvPr id="55" name="Group 54"/>
          <p:cNvGrpSpPr/>
          <p:nvPr/>
        </p:nvGrpSpPr>
        <p:grpSpPr>
          <a:xfrm>
            <a:off x="1402212" y="1465908"/>
            <a:ext cx="3017520" cy="1828800"/>
            <a:chOff x="1521891" y="1562415"/>
            <a:chExt cx="3017520" cy="1828800"/>
          </a:xfrm>
        </p:grpSpPr>
        <p:pic>
          <p:nvPicPr>
            <p:cNvPr id="46" name="Picture 45"/>
            <p:cNvPicPr>
              <a:picLocks noChangeAspect="1"/>
            </p:cNvPicPr>
            <p:nvPr/>
          </p:nvPicPr>
          <p:blipFill>
            <a:blip r:embed="rId5"/>
            <a:stretch>
              <a:fillRect/>
            </a:stretch>
          </p:blipFill>
          <p:spPr>
            <a:xfrm>
              <a:off x="3145971" y="1915439"/>
              <a:ext cx="1210045" cy="1086034"/>
            </a:xfrm>
            <a:prstGeom prst="rect">
              <a:avLst/>
            </a:prstGeom>
          </p:spPr>
        </p:pic>
        <p:sp>
          <p:nvSpPr>
            <p:cNvPr id="31" name="Oval 30"/>
            <p:cNvSpPr/>
            <p:nvPr/>
          </p:nvSpPr>
          <p:spPr>
            <a:xfrm>
              <a:off x="1521891" y="1562415"/>
              <a:ext cx="3017520" cy="1828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latin typeface="Arial Rounded MT Bold" panose="020F0704030504030204" pitchFamily="34" charset="0"/>
                </a:rPr>
                <a:t>Understand disease</a:t>
              </a:r>
            </a:p>
            <a:p>
              <a:r>
                <a:rPr lang="en-US" dirty="0" smtClean="0">
                  <a:solidFill>
                    <a:schemeClr val="accent1"/>
                  </a:solidFill>
                  <a:latin typeface="Arial Rounded MT Bold" panose="020F0704030504030204" pitchFamily="34" charset="0"/>
                </a:rPr>
                <a:t>course in humans</a:t>
              </a:r>
              <a:endParaRPr lang="en-US" dirty="0">
                <a:solidFill>
                  <a:schemeClr val="accent1"/>
                </a:solidFill>
                <a:latin typeface="Arial Rounded MT Bold" panose="020F0704030504030204" pitchFamily="34" charset="0"/>
              </a:endParaRPr>
            </a:p>
          </p:txBody>
        </p:sp>
      </p:grpSp>
      <p:grpSp>
        <p:nvGrpSpPr>
          <p:cNvPr id="50" name="Group 49"/>
          <p:cNvGrpSpPr/>
          <p:nvPr/>
        </p:nvGrpSpPr>
        <p:grpSpPr>
          <a:xfrm>
            <a:off x="4272858" y="152041"/>
            <a:ext cx="3022899" cy="1828800"/>
            <a:chOff x="4206348" y="0"/>
            <a:chExt cx="3022899" cy="182880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0791" y="802207"/>
              <a:ext cx="547658" cy="547658"/>
            </a:xfrm>
            <a:prstGeom prst="rect">
              <a:avLst/>
            </a:prstGeom>
          </p:spPr>
        </p:pic>
        <p:sp>
          <p:nvSpPr>
            <p:cNvPr id="23" name="Oval 22"/>
            <p:cNvSpPr/>
            <p:nvPr/>
          </p:nvSpPr>
          <p:spPr>
            <a:xfrm>
              <a:off x="4206348" y="0"/>
              <a:ext cx="3022899" cy="1828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latin typeface="Arial Rounded MT Bold" panose="020F0704030504030204" pitchFamily="34" charset="0"/>
                </a:rPr>
                <a:t>Understand</a:t>
              </a:r>
            </a:p>
            <a:p>
              <a:r>
                <a:rPr lang="en-US" dirty="0" smtClean="0">
                  <a:solidFill>
                    <a:schemeClr val="accent1"/>
                  </a:solidFill>
                  <a:latin typeface="Arial Rounded MT Bold" panose="020F0704030504030204" pitchFamily="34" charset="0"/>
                </a:rPr>
                <a:t>PKD</a:t>
              </a:r>
            </a:p>
            <a:p>
              <a:r>
                <a:rPr lang="en-US" dirty="0" smtClean="0">
                  <a:solidFill>
                    <a:schemeClr val="accent1"/>
                  </a:solidFill>
                  <a:latin typeface="Arial Rounded MT Bold" panose="020F0704030504030204" pitchFamily="34" charset="0"/>
                </a:rPr>
                <a:t>biology</a:t>
              </a:r>
              <a:endParaRPr lang="en-US" dirty="0">
                <a:solidFill>
                  <a:schemeClr val="accent1"/>
                </a:solidFill>
                <a:latin typeface="Arial Rounded MT Bold" panose="020F0704030504030204" pitchFamily="34" charset="0"/>
              </a:endParaRPr>
            </a:p>
          </p:txBody>
        </p:sp>
        <p:pic>
          <p:nvPicPr>
            <p:cNvPr id="32" name="Picture 31" descr="Flask Beaker Science · Free vector graphic on Pixaba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0573" y="805484"/>
              <a:ext cx="393039" cy="613536"/>
            </a:xfrm>
            <a:prstGeom prst="rect">
              <a:avLst/>
            </a:prstGeom>
          </p:spPr>
        </p:pic>
        <p:pic>
          <p:nvPicPr>
            <p:cNvPr id="34" name="Picture 33" descr="Mouse Brown Pink · Free vector graphic on Pixaba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7093" y="296675"/>
              <a:ext cx="572655" cy="565584"/>
            </a:xfrm>
            <a:prstGeom prst="rect">
              <a:avLst/>
            </a:prstGeom>
          </p:spPr>
        </p:pic>
      </p:grpSp>
      <p:grpSp>
        <p:nvGrpSpPr>
          <p:cNvPr id="52" name="Group 51"/>
          <p:cNvGrpSpPr/>
          <p:nvPr/>
        </p:nvGrpSpPr>
        <p:grpSpPr>
          <a:xfrm>
            <a:off x="7165855" y="3596443"/>
            <a:ext cx="3022899" cy="1828800"/>
            <a:chOff x="7682370" y="3497537"/>
            <a:chExt cx="3022899" cy="1828800"/>
          </a:xfrm>
        </p:grpSpPr>
        <p:sp>
          <p:nvSpPr>
            <p:cNvPr id="26" name="Oval 25"/>
            <p:cNvSpPr/>
            <p:nvPr/>
          </p:nvSpPr>
          <p:spPr>
            <a:xfrm>
              <a:off x="7682370" y="3497537"/>
              <a:ext cx="3022899" cy="1828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latin typeface="Arial Rounded MT Bold" panose="020F0704030504030204" pitchFamily="34" charset="0"/>
                </a:rPr>
                <a:t>Test drugs</a:t>
              </a:r>
            </a:p>
            <a:p>
              <a:r>
                <a:rPr lang="en-US" dirty="0" smtClean="0">
                  <a:solidFill>
                    <a:schemeClr val="accent1"/>
                  </a:solidFill>
                  <a:latin typeface="Arial Rounded MT Bold" panose="020F0704030504030204" pitchFamily="34" charset="0"/>
                </a:rPr>
                <a:t>in animals</a:t>
              </a:r>
              <a:endParaRPr lang="en-US" dirty="0">
                <a:solidFill>
                  <a:schemeClr val="accent1"/>
                </a:solidFill>
                <a:latin typeface="Arial Rounded MT Bold" panose="020F0704030504030204" pitchFamily="34" charset="0"/>
              </a:endParaRPr>
            </a:p>
          </p:txBody>
        </p:sp>
        <p:pic>
          <p:nvPicPr>
            <p:cNvPr id="39" name="Picture 38" descr="Mouse Brown Pink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6535" y="3924549"/>
              <a:ext cx="961939" cy="950061"/>
            </a:xfrm>
            <a:prstGeom prst="rect">
              <a:avLst/>
            </a:prstGeom>
          </p:spPr>
        </p:pic>
      </p:grpSp>
      <p:grpSp>
        <p:nvGrpSpPr>
          <p:cNvPr id="56" name="Group 55"/>
          <p:cNvGrpSpPr/>
          <p:nvPr/>
        </p:nvGrpSpPr>
        <p:grpSpPr>
          <a:xfrm>
            <a:off x="1483995" y="3636143"/>
            <a:ext cx="3017520" cy="1828800"/>
            <a:chOff x="763087" y="3359918"/>
            <a:chExt cx="3017520" cy="1828800"/>
          </a:xfrm>
        </p:grpSpPr>
        <p:sp>
          <p:nvSpPr>
            <p:cNvPr id="47" name="Oval 46"/>
            <p:cNvSpPr/>
            <p:nvPr/>
          </p:nvSpPr>
          <p:spPr>
            <a:xfrm>
              <a:off x="763087" y="3359918"/>
              <a:ext cx="3017520" cy="18288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latin typeface="Arial Rounded MT Bold" panose="020F0704030504030204" pitchFamily="34" charset="0"/>
                </a:rPr>
                <a:t>Develop</a:t>
              </a:r>
            </a:p>
            <a:p>
              <a:r>
                <a:rPr lang="en-US" dirty="0" smtClean="0">
                  <a:solidFill>
                    <a:schemeClr val="accent1"/>
                  </a:solidFill>
                  <a:latin typeface="Arial Rounded MT Bold" panose="020F0704030504030204" pitchFamily="34" charset="0"/>
                </a:rPr>
                <a:t>disease measurements</a:t>
              </a:r>
              <a:endParaRPr lang="en-US" dirty="0">
                <a:solidFill>
                  <a:schemeClr val="accent1"/>
                </a:solidFill>
                <a:latin typeface="Arial Rounded MT Bold" panose="020F0704030504030204" pitchFamily="34" charset="0"/>
              </a:endParaRPr>
            </a:p>
          </p:txBody>
        </p:sp>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63135" y="3812921"/>
              <a:ext cx="503720" cy="586659"/>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9747" y="3986817"/>
              <a:ext cx="487380" cy="487380"/>
            </a:xfrm>
            <a:prstGeom prst="rect">
              <a:avLst/>
            </a:prstGeom>
          </p:spPr>
        </p:pic>
      </p:grpSp>
      <p:sp>
        <p:nvSpPr>
          <p:cNvPr id="58" name="TextBox 57"/>
          <p:cNvSpPr txBox="1"/>
          <p:nvPr/>
        </p:nvSpPr>
        <p:spPr>
          <a:xfrm rot="16200000">
            <a:off x="-1626191" y="3249980"/>
            <a:ext cx="4810236" cy="523220"/>
          </a:xfrm>
          <a:prstGeom prst="rect">
            <a:avLst/>
          </a:prstGeom>
          <a:noFill/>
        </p:spPr>
        <p:txBody>
          <a:bodyPr wrap="square" rtlCol="0">
            <a:spAutoFit/>
          </a:bodyPr>
          <a:lstStyle/>
          <a:p>
            <a:r>
              <a:rPr lang="en-US" sz="2800" dirty="0" smtClean="0">
                <a:solidFill>
                  <a:schemeClr val="accent1"/>
                </a:solidFill>
                <a:latin typeface="Arial Rounded MT Bold" panose="020F0704030504030204" pitchFamily="34" charset="0"/>
              </a:rPr>
              <a:t>Observational studies</a:t>
            </a:r>
            <a:endParaRPr lang="en-US" sz="2800" dirty="0">
              <a:solidFill>
                <a:schemeClr val="accent1"/>
              </a:solidFill>
              <a:latin typeface="Arial Rounded MT Bold" panose="020F0704030504030204" pitchFamily="34" charset="0"/>
            </a:endParaRPr>
          </a:p>
        </p:txBody>
      </p:sp>
      <p:sp>
        <p:nvSpPr>
          <p:cNvPr id="59" name="TextBox 58"/>
          <p:cNvSpPr txBox="1"/>
          <p:nvPr/>
        </p:nvSpPr>
        <p:spPr>
          <a:xfrm>
            <a:off x="2079302" y="6245865"/>
            <a:ext cx="4290820" cy="523220"/>
          </a:xfrm>
          <a:prstGeom prst="rect">
            <a:avLst/>
          </a:prstGeom>
          <a:noFill/>
        </p:spPr>
        <p:txBody>
          <a:bodyPr wrap="square" rtlCol="0">
            <a:spAutoFit/>
          </a:bodyPr>
          <a:lstStyle/>
          <a:p>
            <a:r>
              <a:rPr lang="en-US" sz="2800" dirty="0" smtClean="0">
                <a:solidFill>
                  <a:schemeClr val="accent1"/>
                </a:solidFill>
                <a:latin typeface="Arial Rounded MT Bold" panose="020F0704030504030204" pitchFamily="34" charset="0"/>
              </a:rPr>
              <a:t>Clinical trials</a:t>
            </a:r>
            <a:endParaRPr lang="en-US" sz="2800" dirty="0">
              <a:solidFill>
                <a:schemeClr val="accent1"/>
              </a:solidFill>
              <a:latin typeface="Arial Rounded MT Bold" panose="020F0704030504030204" pitchFamily="34" charset="0"/>
            </a:endParaRPr>
          </a:p>
        </p:txBody>
      </p:sp>
      <p:sp>
        <p:nvSpPr>
          <p:cNvPr id="60" name="TextBox 59"/>
          <p:cNvSpPr txBox="1"/>
          <p:nvPr/>
        </p:nvSpPr>
        <p:spPr>
          <a:xfrm>
            <a:off x="7763645" y="669726"/>
            <a:ext cx="4290820" cy="523220"/>
          </a:xfrm>
          <a:prstGeom prst="rect">
            <a:avLst/>
          </a:prstGeom>
          <a:noFill/>
        </p:spPr>
        <p:txBody>
          <a:bodyPr wrap="square" rtlCol="0">
            <a:spAutoFit/>
          </a:bodyPr>
          <a:lstStyle/>
          <a:p>
            <a:r>
              <a:rPr lang="en-US" sz="2800" dirty="0" smtClean="0">
                <a:solidFill>
                  <a:schemeClr val="accent1"/>
                </a:solidFill>
                <a:latin typeface="Arial Rounded MT Bold" panose="020F0704030504030204" pitchFamily="34" charset="0"/>
              </a:rPr>
              <a:t>Lab research</a:t>
            </a:r>
            <a:endParaRPr lang="en-US" sz="2800" dirty="0">
              <a:solidFill>
                <a:schemeClr val="accent1"/>
              </a:solidFill>
              <a:latin typeface="Arial Rounded MT Bold" panose="020F0704030504030204" pitchFamily="34" charset="0"/>
            </a:endParaRPr>
          </a:p>
        </p:txBody>
      </p:sp>
      <p:sp>
        <p:nvSpPr>
          <p:cNvPr id="61" name="Title 1"/>
          <p:cNvSpPr>
            <a:spLocks noGrp="1"/>
          </p:cNvSpPr>
          <p:nvPr>
            <p:ph type="title"/>
          </p:nvPr>
        </p:nvSpPr>
        <p:spPr>
          <a:xfrm>
            <a:off x="103807" y="310459"/>
            <a:ext cx="7425894" cy="474571"/>
          </a:xfrm>
        </p:spPr>
        <p:txBody>
          <a:bodyPr/>
          <a:lstStyle/>
          <a:p>
            <a:r>
              <a:rPr lang="en-US" sz="3200" dirty="0" smtClean="0">
                <a:solidFill>
                  <a:schemeClr val="accent6">
                    <a:lumMod val="75000"/>
                  </a:schemeClr>
                </a:solidFill>
              </a:rPr>
              <a:t>Research:</a:t>
            </a:r>
            <a:br>
              <a:rPr lang="en-US" sz="3200" dirty="0" smtClean="0">
                <a:solidFill>
                  <a:schemeClr val="accent6">
                    <a:lumMod val="75000"/>
                  </a:schemeClr>
                </a:solidFill>
              </a:rPr>
            </a:br>
            <a:r>
              <a:rPr lang="en-US" sz="3200" dirty="0" smtClean="0">
                <a:solidFill>
                  <a:schemeClr val="accent6">
                    <a:lumMod val="75000"/>
                  </a:schemeClr>
                </a:solidFill>
              </a:rPr>
              <a:t>the Big picture</a:t>
            </a:r>
            <a:endParaRPr lang="en-US" sz="3200" dirty="0">
              <a:solidFill>
                <a:schemeClr val="accent6">
                  <a:lumMod val="75000"/>
                </a:schemeClr>
              </a:solidFill>
            </a:endParaRPr>
          </a:p>
        </p:txBody>
      </p:sp>
      <p:grpSp>
        <p:nvGrpSpPr>
          <p:cNvPr id="64" name="Group 63"/>
          <p:cNvGrpSpPr/>
          <p:nvPr/>
        </p:nvGrpSpPr>
        <p:grpSpPr>
          <a:xfrm>
            <a:off x="-130137" y="-175106"/>
            <a:ext cx="4972008" cy="1956833"/>
            <a:chOff x="46195" y="104673"/>
            <a:chExt cx="4795676" cy="1674996"/>
          </a:xfrm>
        </p:grpSpPr>
        <p:sp>
          <p:nvSpPr>
            <p:cNvPr id="62" name="Cloud Callout 61"/>
            <p:cNvSpPr/>
            <p:nvPr/>
          </p:nvSpPr>
          <p:spPr>
            <a:xfrm>
              <a:off x="46195" y="104673"/>
              <a:ext cx="4795676" cy="1674996"/>
            </a:xfrm>
            <a:prstGeom prst="cloudCallout">
              <a:avLst>
                <a:gd name="adj1" fmla="val -24776"/>
                <a:gd name="adj2" fmla="val 70230"/>
              </a:avLst>
            </a:prstGeom>
            <a:solidFill>
              <a:srgbClr val="FF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Ink Free" panose="03080402000500000000" pitchFamily="66" charset="0"/>
                </a:rPr>
                <a:t>How do observational studies help us to develop treatments?</a:t>
              </a:r>
              <a:r>
                <a:rPr lang="en-US" sz="2400" b="1" dirty="0" smtClean="0">
                  <a:latin typeface="Arial Rounded MT Bold" panose="020F0704030504030204" pitchFamily="34" charset="0"/>
                </a:rPr>
                <a:t>?</a:t>
              </a:r>
              <a:endParaRPr lang="en-US" sz="2400" b="1" dirty="0">
                <a:latin typeface="Arial Rounded MT Bold" panose="020F0704030504030204" pitchFamily="34" charset="0"/>
              </a:endParaRPr>
            </a:p>
          </p:txBody>
        </p:sp>
        <p:pic>
          <p:nvPicPr>
            <p:cNvPr id="63" name="Picture 62" descr="Grammar &amp; Usage - Excelsior College OWL"/>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61857" y="341435"/>
              <a:ext cx="839657" cy="819903"/>
            </a:xfrm>
            <a:prstGeom prst="rect">
              <a:avLst/>
            </a:prstGeom>
          </p:spPr>
        </p:pic>
      </p:grpSp>
    </p:spTree>
    <p:extLst>
      <p:ext uri="{BB962C8B-B14F-4D97-AF65-F5344CB8AC3E}">
        <p14:creationId xmlns:p14="http://schemas.microsoft.com/office/powerpoint/2010/main" val="30269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40181A-01B0-4CB8-8614-1473649F6741}" type="slidenum">
              <a:rPr lang="en-US" smtClean="0"/>
              <a:t>35</a:t>
            </a:fld>
            <a:endParaRPr lang="en-US" dirty="0"/>
          </a:p>
        </p:txBody>
      </p:sp>
      <p:sp>
        <p:nvSpPr>
          <p:cNvPr id="6" name="Rectangle 5"/>
          <p:cNvSpPr/>
          <p:nvPr/>
        </p:nvSpPr>
        <p:spPr>
          <a:xfrm>
            <a:off x="0" y="6550731"/>
            <a:ext cx="2939779" cy="276999"/>
          </a:xfrm>
          <a:prstGeom prst="rect">
            <a:avLst/>
          </a:prstGeom>
        </p:spPr>
        <p:txBody>
          <a:bodyPr wrap="none">
            <a:spAutoFit/>
          </a:bodyPr>
          <a:lstStyle/>
          <a:p>
            <a:r>
              <a:rPr lang="en-US" sz="1200" dirty="0">
                <a:hlinkClick r:id="rId2"/>
              </a:rPr>
              <a:t>https://www.slhn.org/cancer/clinical-trials</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82" y="371738"/>
            <a:ext cx="10298323" cy="6178993"/>
          </a:xfrm>
          <a:prstGeom prst="rect">
            <a:avLst/>
          </a:prstGeom>
          <a:ln w="28575">
            <a:solidFill>
              <a:srgbClr val="000000"/>
            </a:solidFill>
          </a:ln>
        </p:spPr>
      </p:pic>
    </p:spTree>
    <p:extLst>
      <p:ext uri="{BB962C8B-B14F-4D97-AF65-F5344CB8AC3E}">
        <p14:creationId xmlns:p14="http://schemas.microsoft.com/office/powerpoint/2010/main" val="80327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695" y="3059355"/>
            <a:ext cx="688903" cy="68890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77" y="2946825"/>
            <a:ext cx="688903" cy="688903"/>
          </a:xfrm>
          <a:prstGeom prst="rect">
            <a:avLst/>
          </a:prstGeom>
        </p:spPr>
      </p:pic>
      <p:sp>
        <p:nvSpPr>
          <p:cNvPr id="2" name="Title 1"/>
          <p:cNvSpPr>
            <a:spLocks noGrp="1"/>
          </p:cNvSpPr>
          <p:nvPr>
            <p:ph type="title"/>
          </p:nvPr>
        </p:nvSpPr>
        <p:spPr>
          <a:xfrm>
            <a:off x="337751" y="276816"/>
            <a:ext cx="6831756" cy="942384"/>
          </a:xfrm>
        </p:spPr>
        <p:txBody>
          <a:bodyPr/>
          <a:lstStyle/>
          <a:p>
            <a:r>
              <a:rPr lang="en-US" dirty="0" smtClean="0"/>
              <a:t>Phase 3 clinical trial: does this drug work?</a:t>
            </a:r>
            <a:endParaRPr lang="en-US" dirty="0"/>
          </a:p>
        </p:txBody>
      </p:sp>
      <p:sp>
        <p:nvSpPr>
          <p:cNvPr id="4" name="Slide Number Placeholder 3"/>
          <p:cNvSpPr>
            <a:spLocks noGrp="1"/>
          </p:cNvSpPr>
          <p:nvPr>
            <p:ph type="sldNum" sz="quarter" idx="12"/>
          </p:nvPr>
        </p:nvSpPr>
        <p:spPr>
          <a:xfrm>
            <a:off x="11531311" y="6465402"/>
            <a:ext cx="439335" cy="365125"/>
          </a:xfrm>
        </p:spPr>
        <p:txBody>
          <a:bodyPr/>
          <a:lstStyle/>
          <a:p>
            <a:fld id="{AD40181A-01B0-4CB8-8614-1473649F6741}" type="slidenum">
              <a:rPr lang="en-US" smtClean="0"/>
              <a:t>36</a:t>
            </a:fld>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66" y="3318249"/>
            <a:ext cx="688903" cy="68890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711" y="3226438"/>
            <a:ext cx="690239" cy="69023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42" y="3621682"/>
            <a:ext cx="688903" cy="68890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5497" y="3617463"/>
            <a:ext cx="688903" cy="688903"/>
          </a:xfrm>
          <a:prstGeom prst="rect">
            <a:avLst/>
          </a:prstGeom>
        </p:spPr>
      </p:pic>
      <p:cxnSp>
        <p:nvCxnSpPr>
          <p:cNvPr id="19" name="Straight Arrow Connector 18"/>
          <p:cNvCxnSpPr/>
          <p:nvPr/>
        </p:nvCxnSpPr>
        <p:spPr>
          <a:xfrm flipV="1">
            <a:off x="2081055" y="2742911"/>
            <a:ext cx="819441" cy="472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062701" y="3966133"/>
            <a:ext cx="851809" cy="4724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607" y="2197590"/>
            <a:ext cx="688903" cy="68890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496" y="2569014"/>
            <a:ext cx="688903" cy="68890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1041" y="2477203"/>
            <a:ext cx="690239" cy="690239"/>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0711" y="3735061"/>
            <a:ext cx="688903" cy="688903"/>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6902" y="4166307"/>
            <a:ext cx="688903" cy="68890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8457" y="4162088"/>
            <a:ext cx="688903" cy="688903"/>
          </a:xfrm>
          <a:prstGeom prst="rect">
            <a:avLst/>
          </a:prstGeom>
        </p:spPr>
      </p:pic>
      <p:grpSp>
        <p:nvGrpSpPr>
          <p:cNvPr id="60" name="Group 59"/>
          <p:cNvGrpSpPr/>
          <p:nvPr/>
        </p:nvGrpSpPr>
        <p:grpSpPr>
          <a:xfrm>
            <a:off x="4275212" y="1907683"/>
            <a:ext cx="1694986" cy="1543038"/>
            <a:chOff x="4167668" y="2006829"/>
            <a:chExt cx="1694986" cy="1543038"/>
          </a:xfrm>
        </p:grpSpPr>
        <p:sp>
          <p:nvSpPr>
            <p:cNvPr id="57" name="Oval 56"/>
            <p:cNvSpPr/>
            <p:nvPr/>
          </p:nvSpPr>
          <p:spPr>
            <a:xfrm>
              <a:off x="4176001" y="2006829"/>
              <a:ext cx="1668010" cy="154303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8624" y="2158261"/>
              <a:ext cx="589277" cy="589277"/>
            </a:xfrm>
            <a:prstGeom prst="rect">
              <a:avLst/>
            </a:prstGeom>
          </p:spPr>
        </p:pic>
        <p:sp>
          <p:nvSpPr>
            <p:cNvPr id="30" name="TextBox 29"/>
            <p:cNvSpPr txBox="1"/>
            <p:nvPr/>
          </p:nvSpPr>
          <p:spPr>
            <a:xfrm>
              <a:off x="4167668" y="2742911"/>
              <a:ext cx="1694986" cy="584775"/>
            </a:xfrm>
            <a:prstGeom prst="rect">
              <a:avLst/>
            </a:prstGeom>
            <a:noFill/>
          </p:spPr>
          <p:txBody>
            <a:bodyPr wrap="square" rtlCol="0">
              <a:spAutoFit/>
            </a:bodyPr>
            <a:lstStyle/>
            <a:p>
              <a:pPr algn="ctr"/>
              <a:r>
                <a:rPr lang="en-US" sz="1600" dirty="0" smtClean="0">
                  <a:latin typeface="Arial Rounded MT Bold" panose="020F0704030504030204" pitchFamily="34" charset="0"/>
                </a:rPr>
                <a:t>Investigational drug</a:t>
              </a:r>
              <a:endParaRPr lang="en-US" sz="1600" dirty="0">
                <a:latin typeface="Arial Rounded MT Bold" panose="020F0704030504030204" pitchFamily="34" charset="0"/>
              </a:endParaRPr>
            </a:p>
          </p:txBody>
        </p:sp>
      </p:grpSp>
      <p:grpSp>
        <p:nvGrpSpPr>
          <p:cNvPr id="59" name="Group 58"/>
          <p:cNvGrpSpPr/>
          <p:nvPr/>
        </p:nvGrpSpPr>
        <p:grpSpPr>
          <a:xfrm>
            <a:off x="4273679" y="3579215"/>
            <a:ext cx="1668010" cy="1543038"/>
            <a:chOff x="4102781" y="3605393"/>
            <a:chExt cx="1668010" cy="1543038"/>
          </a:xfrm>
        </p:grpSpPr>
        <p:sp>
          <p:nvSpPr>
            <p:cNvPr id="58" name="Oval 57"/>
            <p:cNvSpPr/>
            <p:nvPr/>
          </p:nvSpPr>
          <p:spPr>
            <a:xfrm>
              <a:off x="4102781" y="3605393"/>
              <a:ext cx="1668010" cy="154303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8558" y="3867449"/>
              <a:ext cx="543350" cy="589277"/>
            </a:xfrm>
            <a:prstGeom prst="rect">
              <a:avLst/>
            </a:prstGeom>
          </p:spPr>
        </p:pic>
        <p:sp>
          <p:nvSpPr>
            <p:cNvPr id="31" name="TextBox 30"/>
            <p:cNvSpPr txBox="1"/>
            <p:nvPr/>
          </p:nvSpPr>
          <p:spPr>
            <a:xfrm>
              <a:off x="4192219" y="4497551"/>
              <a:ext cx="1562882" cy="338554"/>
            </a:xfrm>
            <a:prstGeom prst="rect">
              <a:avLst/>
            </a:prstGeom>
            <a:noFill/>
          </p:spPr>
          <p:txBody>
            <a:bodyPr wrap="square" rtlCol="0">
              <a:spAutoFit/>
            </a:bodyPr>
            <a:lstStyle/>
            <a:p>
              <a:pPr algn="ctr"/>
              <a:r>
                <a:rPr lang="en-US" sz="1600" dirty="0" smtClean="0">
                  <a:latin typeface="Arial Rounded MT Bold" panose="020F0704030504030204" pitchFamily="34" charset="0"/>
                </a:rPr>
                <a:t>Placebo</a:t>
              </a:r>
              <a:endParaRPr lang="en-US" sz="1600" dirty="0">
                <a:latin typeface="Arial Rounded MT Bold" panose="020F0704030504030204" pitchFamily="34" charset="0"/>
              </a:endParaRPr>
            </a:p>
          </p:txBody>
        </p:sp>
      </p:gr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2000" y="2542041"/>
            <a:ext cx="2214113" cy="2214113"/>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19385" y="2841549"/>
            <a:ext cx="589277" cy="589277"/>
          </a:xfrm>
          <a:prstGeom prst="rect">
            <a:avLst/>
          </a:prstGeom>
        </p:spPr>
      </p:pic>
      <p:cxnSp>
        <p:nvCxnSpPr>
          <p:cNvPr id="46" name="Straight Arrow Connector 45"/>
          <p:cNvCxnSpPr/>
          <p:nvPr/>
        </p:nvCxnSpPr>
        <p:spPr>
          <a:xfrm flipV="1">
            <a:off x="5923866" y="3571557"/>
            <a:ext cx="3060392" cy="8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9507" y="2879825"/>
            <a:ext cx="538311" cy="542358"/>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07911" y="3777023"/>
            <a:ext cx="487380" cy="487380"/>
          </a:xfrm>
          <a:prstGeom prst="rect">
            <a:avLst/>
          </a:prstGeom>
        </p:spPr>
      </p:pic>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21047" y="2851287"/>
            <a:ext cx="599434" cy="599434"/>
          </a:xfrm>
          <a:prstGeom prst="rect">
            <a:avLst/>
          </a:prstGeom>
        </p:spPr>
      </p:pic>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8322" y="3748258"/>
            <a:ext cx="503720" cy="571305"/>
          </a:xfrm>
          <a:prstGeom prst="rect">
            <a:avLst/>
          </a:prstGeom>
        </p:spPr>
      </p:pic>
      <p:sp>
        <p:nvSpPr>
          <p:cNvPr id="65" name="TextBox 64"/>
          <p:cNvSpPr txBox="1"/>
          <p:nvPr/>
        </p:nvSpPr>
        <p:spPr>
          <a:xfrm>
            <a:off x="10832018" y="2316042"/>
            <a:ext cx="965327" cy="369332"/>
          </a:xfrm>
          <a:prstGeom prst="rect">
            <a:avLst/>
          </a:prstGeom>
          <a:noFill/>
        </p:spPr>
        <p:txBody>
          <a:bodyPr wrap="square" rtlCol="0">
            <a:spAutoFit/>
          </a:bodyPr>
          <a:lstStyle/>
          <a:p>
            <a:pPr algn="ctr"/>
            <a:r>
              <a:rPr lang="en-US" dirty="0" smtClean="0">
                <a:solidFill>
                  <a:srgbClr val="FDB62F"/>
                </a:solidFill>
                <a:latin typeface="+mj-lt"/>
              </a:rPr>
              <a:t>Drug</a:t>
            </a:r>
            <a:endParaRPr lang="en-US" dirty="0">
              <a:solidFill>
                <a:srgbClr val="FDB62F"/>
              </a:solidFill>
              <a:latin typeface="+mj-lt"/>
            </a:endParaRPr>
          </a:p>
        </p:txBody>
      </p:sp>
      <p:sp>
        <p:nvSpPr>
          <p:cNvPr id="66" name="TextBox 65"/>
          <p:cNvSpPr txBox="1"/>
          <p:nvPr/>
        </p:nvSpPr>
        <p:spPr>
          <a:xfrm>
            <a:off x="10761944" y="3443765"/>
            <a:ext cx="1208702" cy="369332"/>
          </a:xfrm>
          <a:prstGeom prst="rect">
            <a:avLst/>
          </a:prstGeom>
          <a:noFill/>
        </p:spPr>
        <p:txBody>
          <a:bodyPr wrap="square" rtlCol="0">
            <a:spAutoFit/>
          </a:bodyPr>
          <a:lstStyle/>
          <a:p>
            <a:pPr algn="ctr"/>
            <a:r>
              <a:rPr lang="en-US" dirty="0" smtClean="0">
                <a:solidFill>
                  <a:srgbClr val="F46B27"/>
                </a:solidFill>
                <a:latin typeface="+mj-lt"/>
              </a:rPr>
              <a:t>Placebo</a:t>
            </a:r>
            <a:endParaRPr lang="en-US" dirty="0">
              <a:solidFill>
                <a:srgbClr val="F46B27"/>
              </a:solidFill>
              <a:latin typeface="+mj-lt"/>
            </a:endParaRPr>
          </a:p>
        </p:txBody>
      </p:sp>
      <p:grpSp>
        <p:nvGrpSpPr>
          <p:cNvPr id="72" name="Group 71"/>
          <p:cNvGrpSpPr/>
          <p:nvPr/>
        </p:nvGrpSpPr>
        <p:grpSpPr>
          <a:xfrm>
            <a:off x="77483" y="5365336"/>
            <a:ext cx="11989416" cy="1286304"/>
            <a:chOff x="77483" y="5555518"/>
            <a:chExt cx="11989416" cy="1286304"/>
          </a:xfrm>
        </p:grpSpPr>
        <p:sp>
          <p:nvSpPr>
            <p:cNvPr id="71" name="Right Arrow 70"/>
            <p:cNvSpPr/>
            <p:nvPr/>
          </p:nvSpPr>
          <p:spPr>
            <a:xfrm>
              <a:off x="77483" y="5555518"/>
              <a:ext cx="11989416" cy="1286304"/>
            </a:xfrm>
            <a:prstGeom prst="rightArrow">
              <a:avLst/>
            </a:prstGeom>
            <a:solidFill>
              <a:schemeClr val="accent6">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5" name="TextBox 44"/>
            <p:cNvSpPr txBox="1"/>
            <p:nvPr/>
          </p:nvSpPr>
          <p:spPr>
            <a:xfrm>
              <a:off x="3348169" y="6023082"/>
              <a:ext cx="1851020" cy="369332"/>
            </a:xfrm>
            <a:prstGeom prst="rect">
              <a:avLst/>
            </a:prstGeom>
            <a:noFill/>
          </p:spPr>
          <p:txBody>
            <a:bodyPr wrap="none" rtlCol="0">
              <a:spAutoFit/>
            </a:bodyPr>
            <a:lstStyle/>
            <a:p>
              <a:r>
                <a:rPr lang="en-US" dirty="0" smtClean="0">
                  <a:solidFill>
                    <a:schemeClr val="accent1"/>
                  </a:solidFill>
                  <a:latin typeface="Arial Rounded MT Bold" panose="020F0704030504030204" pitchFamily="34" charset="0"/>
                </a:rPr>
                <a:t>Randomization</a:t>
              </a:r>
              <a:endParaRPr lang="en-US" dirty="0">
                <a:solidFill>
                  <a:schemeClr val="accent1"/>
                </a:solidFill>
                <a:latin typeface="Arial Rounded MT Bold" panose="020F0704030504030204" pitchFamily="34" charset="0"/>
              </a:endParaRPr>
            </a:p>
          </p:txBody>
        </p:sp>
        <p:sp>
          <p:nvSpPr>
            <p:cNvPr id="56" name="TextBox 55"/>
            <p:cNvSpPr txBox="1"/>
            <p:nvPr/>
          </p:nvSpPr>
          <p:spPr>
            <a:xfrm>
              <a:off x="98506" y="6023082"/>
              <a:ext cx="2428678" cy="369332"/>
            </a:xfrm>
            <a:prstGeom prst="rect">
              <a:avLst/>
            </a:prstGeom>
            <a:noFill/>
          </p:spPr>
          <p:txBody>
            <a:bodyPr wrap="none" rtlCol="0">
              <a:spAutoFit/>
            </a:bodyPr>
            <a:lstStyle/>
            <a:p>
              <a:r>
                <a:rPr lang="en-US" dirty="0" smtClean="0">
                  <a:solidFill>
                    <a:schemeClr val="accent1"/>
                  </a:solidFill>
                  <a:latin typeface="Arial Rounded MT Bold" panose="020F0704030504030204" pitchFamily="34" charset="0"/>
                </a:rPr>
                <a:t>Eligible participants</a:t>
              </a:r>
              <a:endParaRPr lang="en-US" dirty="0">
                <a:solidFill>
                  <a:schemeClr val="accent1"/>
                </a:solidFill>
                <a:latin typeface="Arial Rounded MT Bold" panose="020F0704030504030204" pitchFamily="34" charset="0"/>
              </a:endParaRPr>
            </a:p>
          </p:txBody>
        </p:sp>
        <p:sp>
          <p:nvSpPr>
            <p:cNvPr id="64" name="TextBox 63"/>
            <p:cNvSpPr txBox="1"/>
            <p:nvPr/>
          </p:nvSpPr>
          <p:spPr>
            <a:xfrm>
              <a:off x="6361705" y="5884583"/>
              <a:ext cx="2071914" cy="646331"/>
            </a:xfrm>
            <a:prstGeom prst="rect">
              <a:avLst/>
            </a:prstGeom>
            <a:noFill/>
          </p:spPr>
          <p:txBody>
            <a:bodyPr wrap="none" rtlCol="0">
              <a:spAutoFit/>
            </a:bodyPr>
            <a:lstStyle/>
            <a:p>
              <a:pPr algn="ctr"/>
              <a:r>
                <a:rPr lang="en-US" dirty="0" smtClean="0">
                  <a:solidFill>
                    <a:schemeClr val="accent1"/>
                  </a:solidFill>
                  <a:latin typeface="Arial Rounded MT Bold" panose="020F0704030504030204" pitchFamily="34" charset="0"/>
                </a:rPr>
                <a:t>Treatment phase</a:t>
              </a:r>
            </a:p>
            <a:p>
              <a:pPr algn="ctr"/>
              <a:r>
                <a:rPr lang="en-US" dirty="0" smtClean="0">
                  <a:solidFill>
                    <a:schemeClr val="accent1"/>
                  </a:solidFill>
                  <a:latin typeface="Arial Rounded MT Bold" panose="020F0704030504030204" pitchFamily="34" charset="0"/>
                </a:rPr>
                <a:t>(~1-4 years)</a:t>
              </a:r>
            </a:p>
          </p:txBody>
        </p:sp>
        <p:sp>
          <p:nvSpPr>
            <p:cNvPr id="67" name="TextBox 66"/>
            <p:cNvSpPr txBox="1"/>
            <p:nvPr/>
          </p:nvSpPr>
          <p:spPr>
            <a:xfrm>
              <a:off x="9349544" y="6023082"/>
              <a:ext cx="2544158" cy="369332"/>
            </a:xfrm>
            <a:prstGeom prst="rect">
              <a:avLst/>
            </a:prstGeom>
            <a:noFill/>
          </p:spPr>
          <p:txBody>
            <a:bodyPr wrap="none" rtlCol="0">
              <a:spAutoFit/>
            </a:bodyPr>
            <a:lstStyle/>
            <a:p>
              <a:r>
                <a:rPr lang="en-US" dirty="0" smtClean="0">
                  <a:solidFill>
                    <a:schemeClr val="accent1"/>
                  </a:solidFill>
                  <a:latin typeface="Arial Rounded MT Bold" panose="020F0704030504030204" pitchFamily="34" charset="0"/>
                </a:rPr>
                <a:t>Results – did it work?</a:t>
              </a:r>
              <a:endParaRPr lang="en-US" dirty="0">
                <a:solidFill>
                  <a:schemeClr val="accent1"/>
                </a:solidFill>
                <a:latin typeface="Arial Rounded MT Bold" panose="020F0704030504030204" pitchFamily="34" charset="0"/>
              </a:endParaRPr>
            </a:p>
          </p:txBody>
        </p:sp>
      </p:grpSp>
      <p:grpSp>
        <p:nvGrpSpPr>
          <p:cNvPr id="70" name="Group 69"/>
          <p:cNvGrpSpPr/>
          <p:nvPr/>
        </p:nvGrpSpPr>
        <p:grpSpPr>
          <a:xfrm>
            <a:off x="6072191" y="4427023"/>
            <a:ext cx="2874229" cy="1069413"/>
            <a:chOff x="3433755" y="5788587"/>
            <a:chExt cx="2874229" cy="1069413"/>
          </a:xfrm>
        </p:grpSpPr>
        <p:sp>
          <p:nvSpPr>
            <p:cNvPr id="69" name="Oval 68"/>
            <p:cNvSpPr/>
            <p:nvPr/>
          </p:nvSpPr>
          <p:spPr>
            <a:xfrm>
              <a:off x="3498457" y="5788587"/>
              <a:ext cx="2690470" cy="1069413"/>
            </a:xfrm>
            <a:prstGeom prst="ellips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433755" y="5987142"/>
              <a:ext cx="2874229" cy="646331"/>
            </a:xfrm>
            <a:prstGeom prst="rect">
              <a:avLst/>
            </a:prstGeom>
            <a:noFill/>
          </p:spPr>
          <p:txBody>
            <a:bodyPr wrap="square" rtlCol="0">
              <a:spAutoFit/>
            </a:bodyPr>
            <a:lstStyle/>
            <a:p>
              <a:pPr algn="ctr"/>
              <a:r>
                <a:rPr lang="en-US" dirty="0" smtClean="0">
                  <a:latin typeface="Arial Rounded MT Bold" panose="020F0704030504030204" pitchFamily="34" charset="0"/>
                </a:rPr>
                <a:t>Measurements of disease progression</a:t>
              </a:r>
              <a:endParaRPr lang="en-US" dirty="0">
                <a:latin typeface="Arial Rounded MT Bold" panose="020F0704030504030204" pitchFamily="34" charset="0"/>
              </a:endParaRPr>
            </a:p>
          </p:txBody>
        </p:sp>
      </p:grpSp>
      <p:sp>
        <p:nvSpPr>
          <p:cNvPr id="5" name="TextBox 4"/>
          <p:cNvSpPr txBox="1"/>
          <p:nvPr/>
        </p:nvSpPr>
        <p:spPr>
          <a:xfrm>
            <a:off x="-1" y="6559373"/>
            <a:ext cx="4363117" cy="276999"/>
          </a:xfrm>
          <a:prstGeom prst="rect">
            <a:avLst/>
          </a:prstGeom>
          <a:noFill/>
        </p:spPr>
        <p:txBody>
          <a:bodyPr wrap="square" rtlCol="0">
            <a:spAutoFit/>
          </a:bodyPr>
          <a:lstStyle/>
          <a:p>
            <a:r>
              <a:rPr lang="en-US" sz="1200" dirty="0" smtClean="0"/>
              <a:t>Created with icons from www.flaticon.com</a:t>
            </a:r>
            <a:endParaRPr lang="en-US" sz="1200" dirty="0"/>
          </a:p>
        </p:txBody>
      </p:sp>
      <p:grpSp>
        <p:nvGrpSpPr>
          <p:cNvPr id="47" name="Group 46"/>
          <p:cNvGrpSpPr/>
          <p:nvPr/>
        </p:nvGrpSpPr>
        <p:grpSpPr>
          <a:xfrm>
            <a:off x="7607911" y="9972"/>
            <a:ext cx="4507476" cy="1547680"/>
            <a:chOff x="46195" y="92443"/>
            <a:chExt cx="4795676" cy="1674996"/>
          </a:xfrm>
        </p:grpSpPr>
        <p:sp>
          <p:nvSpPr>
            <p:cNvPr id="48" name="Cloud Callout 47"/>
            <p:cNvSpPr/>
            <p:nvPr/>
          </p:nvSpPr>
          <p:spPr>
            <a:xfrm>
              <a:off x="46195" y="92443"/>
              <a:ext cx="4795676" cy="1674996"/>
            </a:xfrm>
            <a:prstGeom prst="cloudCallout">
              <a:avLst>
                <a:gd name="adj1" fmla="val -28512"/>
                <a:gd name="adj2" fmla="val 71690"/>
              </a:avLst>
            </a:prstGeom>
            <a:solidFill>
              <a:srgbClr val="FF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Ink Free" panose="03080402000500000000" pitchFamily="66" charset="0"/>
                </a:rPr>
                <a:t>How do observational studies help us to develop treatments?</a:t>
              </a:r>
              <a:r>
                <a:rPr lang="en-US" sz="2000" b="1" dirty="0" smtClean="0">
                  <a:latin typeface="Arial Rounded MT Bold" panose="020F0704030504030204" pitchFamily="34" charset="0"/>
                </a:rPr>
                <a:t>?</a:t>
              </a:r>
              <a:endParaRPr lang="en-US" sz="2000" b="1" dirty="0">
                <a:latin typeface="Arial Rounded MT Bold" panose="020F0704030504030204" pitchFamily="34" charset="0"/>
              </a:endParaRPr>
            </a:p>
          </p:txBody>
        </p:sp>
        <p:pic>
          <p:nvPicPr>
            <p:cNvPr id="49" name="Picture 48" descr="Grammar &amp; Usage - Excelsior College OWL"/>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02712" y="464156"/>
              <a:ext cx="839657" cy="819903"/>
            </a:xfrm>
            <a:prstGeom prst="rect">
              <a:avLst/>
            </a:prstGeom>
          </p:spPr>
        </p:pic>
      </p:grpSp>
    </p:spTree>
    <p:extLst>
      <p:ext uri="{BB962C8B-B14F-4D97-AF65-F5344CB8AC3E}">
        <p14:creationId xmlns:p14="http://schemas.microsoft.com/office/powerpoint/2010/main" val="421824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ARPKD studies </a:t>
            </a:r>
            <a:r>
              <a:rPr lang="en-US" dirty="0" smtClean="0"/>
              <a:t>at </a:t>
            </a:r>
            <a:r>
              <a:rPr lang="en-US" dirty="0" smtClean="0"/>
              <a:t>chop</a:t>
            </a:r>
            <a:endParaRPr lang="en-US" dirty="0"/>
          </a:p>
        </p:txBody>
      </p:sp>
      <p:sp>
        <p:nvSpPr>
          <p:cNvPr id="3" name="Content Placeholder 2"/>
          <p:cNvSpPr>
            <a:spLocks noGrp="1"/>
          </p:cNvSpPr>
          <p:nvPr>
            <p:ph idx="1"/>
          </p:nvPr>
        </p:nvSpPr>
        <p:spPr>
          <a:xfrm>
            <a:off x="337751" y="1307592"/>
            <a:ext cx="7052752" cy="5164646"/>
          </a:xfrm>
        </p:spPr>
        <p:txBody>
          <a:bodyPr>
            <a:normAutofit/>
          </a:bodyPr>
          <a:lstStyle/>
          <a:p>
            <a:r>
              <a:rPr lang="en-US" dirty="0" smtClean="0">
                <a:solidFill>
                  <a:schemeClr val="accent1"/>
                </a:solidFill>
                <a:latin typeface="Arial Rounded MT Bold" panose="020F0704030504030204" pitchFamily="34" charset="0"/>
              </a:rPr>
              <a:t>Ongoing observational studies: </a:t>
            </a:r>
          </a:p>
          <a:p>
            <a:pPr lvl="1"/>
            <a:r>
              <a:rPr lang="en-US" dirty="0" smtClean="0">
                <a:latin typeface="Arial Rounded MT Bold" panose="020F0704030504030204" pitchFamily="34" charset="0"/>
              </a:rPr>
              <a:t>Novel </a:t>
            </a:r>
            <a:r>
              <a:rPr lang="en-US" dirty="0" smtClean="0">
                <a:latin typeface="Arial Rounded MT Bold" panose="020F0704030504030204" pitchFamily="34" charset="0"/>
              </a:rPr>
              <a:t>imaging biomarkers in </a:t>
            </a:r>
            <a:r>
              <a:rPr lang="en-US" dirty="0" smtClean="0">
                <a:latin typeface="Arial Rounded MT Bold" panose="020F0704030504030204" pitchFamily="34" charset="0"/>
              </a:rPr>
              <a:t>ARPKD </a:t>
            </a:r>
          </a:p>
          <a:p>
            <a:pPr lvl="2"/>
            <a:r>
              <a:rPr lang="en-US" dirty="0" smtClean="0">
                <a:solidFill>
                  <a:schemeClr val="accent1"/>
                </a:solidFill>
                <a:latin typeface="Arial Rounded MT Bold" panose="020F0704030504030204" pitchFamily="34" charset="0"/>
              </a:rPr>
              <a:t>Goal: </a:t>
            </a:r>
            <a:r>
              <a:rPr lang="en-US" dirty="0" smtClean="0"/>
              <a:t>to develop </a:t>
            </a:r>
            <a:r>
              <a:rPr lang="en-US" dirty="0"/>
              <a:t>new </a:t>
            </a:r>
            <a:r>
              <a:rPr lang="en-US" dirty="0" smtClean="0"/>
              <a:t>ultrasound &amp; </a:t>
            </a:r>
            <a:r>
              <a:rPr lang="en-US" dirty="0"/>
              <a:t>MRI-based imaging methods </a:t>
            </a:r>
            <a:r>
              <a:rPr lang="en-US" dirty="0" smtClean="0"/>
              <a:t>to measure liver and kidney disease progression </a:t>
            </a:r>
            <a:r>
              <a:rPr lang="en-US" dirty="0"/>
              <a:t>in </a:t>
            </a:r>
            <a:r>
              <a:rPr lang="en-US" dirty="0" smtClean="0"/>
              <a:t>ARPKD/CHF </a:t>
            </a:r>
            <a:endParaRPr lang="en-US" dirty="0" smtClean="0"/>
          </a:p>
          <a:p>
            <a:pPr lvl="1"/>
            <a:r>
              <a:rPr lang="en-US" dirty="0" err="1" smtClean="0">
                <a:latin typeface="Arial Rounded MT Bold" panose="020F0704030504030204" pitchFamily="34" charset="0"/>
              </a:rPr>
              <a:t>PKDnet</a:t>
            </a:r>
            <a:endParaRPr lang="en-US" dirty="0" smtClean="0">
              <a:latin typeface="Arial Rounded MT Bold" panose="020F0704030504030204" pitchFamily="34" charset="0"/>
            </a:endParaRPr>
          </a:p>
          <a:p>
            <a:pPr lvl="2"/>
            <a:r>
              <a:rPr lang="en-US" dirty="0" smtClean="0">
                <a:solidFill>
                  <a:schemeClr val="accent1"/>
                </a:solidFill>
                <a:latin typeface="Arial Rounded MT Bold" panose="020F0704030504030204" pitchFamily="34" charset="0"/>
              </a:rPr>
              <a:t>Goal</a:t>
            </a:r>
            <a:r>
              <a:rPr lang="en-US" dirty="0" smtClean="0"/>
              <a:t>: to </a:t>
            </a:r>
            <a:r>
              <a:rPr lang="en-US" dirty="0" smtClean="0"/>
              <a:t>develop a computable algorithm to find patients with ARPKD in PEDSnet, a large multicenter database of anonymized medical record data</a:t>
            </a:r>
            <a:endParaRPr lang="en-US" dirty="0" smtClean="0"/>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37</a:t>
            </a:fld>
            <a:endParaRPr lang="en-US" dirty="0"/>
          </a:p>
        </p:txBody>
      </p:sp>
      <p:pic>
        <p:nvPicPr>
          <p:cNvPr id="7" name="Picture 6"/>
          <p:cNvPicPr>
            <a:picLocks noChangeAspect="1"/>
          </p:cNvPicPr>
          <p:nvPr/>
        </p:nvPicPr>
        <p:blipFill>
          <a:blip r:embed="rId2"/>
          <a:stretch>
            <a:fillRect/>
          </a:stretch>
        </p:blipFill>
        <p:spPr>
          <a:xfrm>
            <a:off x="7436191" y="111682"/>
            <a:ext cx="4755809" cy="3690508"/>
          </a:xfrm>
          <a:prstGeom prst="rect">
            <a:avLst/>
          </a:prstGeom>
        </p:spPr>
      </p:pic>
    </p:spTree>
    <p:extLst>
      <p:ext uri="{BB962C8B-B14F-4D97-AF65-F5344CB8AC3E}">
        <p14:creationId xmlns:p14="http://schemas.microsoft.com/office/powerpoint/2010/main" val="3221300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ARPKD studies </a:t>
            </a:r>
            <a:r>
              <a:rPr lang="en-US" dirty="0" smtClean="0"/>
              <a:t>at </a:t>
            </a:r>
            <a:r>
              <a:rPr lang="en-US" dirty="0" smtClean="0"/>
              <a:t>chop</a:t>
            </a:r>
            <a:endParaRPr lang="en-US" dirty="0"/>
          </a:p>
        </p:txBody>
      </p:sp>
      <p:sp>
        <p:nvSpPr>
          <p:cNvPr id="3" name="Content Placeholder 2"/>
          <p:cNvSpPr>
            <a:spLocks noGrp="1"/>
          </p:cNvSpPr>
          <p:nvPr>
            <p:ph idx="1"/>
          </p:nvPr>
        </p:nvSpPr>
        <p:spPr>
          <a:xfrm>
            <a:off x="337751" y="1307592"/>
            <a:ext cx="7052752" cy="4764023"/>
          </a:xfrm>
        </p:spPr>
        <p:txBody>
          <a:bodyPr>
            <a:normAutofit fontScale="92500" lnSpcReduction="10000"/>
          </a:bodyPr>
          <a:lstStyle/>
          <a:p>
            <a:r>
              <a:rPr lang="en-US" dirty="0" smtClean="0">
                <a:solidFill>
                  <a:schemeClr val="accent1"/>
                </a:solidFill>
                <a:latin typeface="Arial Rounded MT Bold" panose="020F0704030504030204" pitchFamily="34" charset="0"/>
              </a:rPr>
              <a:t>Ongoing observational studies: </a:t>
            </a:r>
          </a:p>
          <a:p>
            <a:pPr lvl="1"/>
            <a:r>
              <a:rPr lang="en-US" dirty="0" smtClean="0">
                <a:latin typeface="Arial Rounded MT Bold" panose="020F0704030504030204" pitchFamily="34" charset="0"/>
              </a:rPr>
              <a:t>ARPKD/HRFD database</a:t>
            </a:r>
          </a:p>
          <a:p>
            <a:pPr lvl="2"/>
            <a:r>
              <a:rPr lang="en-US" dirty="0" smtClean="0"/>
              <a:t>PI: Lisa Guay-Woodford (Children’s National Medical Center, Washington, DC)</a:t>
            </a:r>
          </a:p>
          <a:p>
            <a:pPr lvl="2"/>
            <a:r>
              <a:rPr lang="en-US" dirty="0" smtClean="0">
                <a:solidFill>
                  <a:schemeClr val="accent1"/>
                </a:solidFill>
                <a:latin typeface="Arial Rounded MT Bold" panose="020F0704030504030204" pitchFamily="34" charset="0"/>
              </a:rPr>
              <a:t>Goal: </a:t>
            </a:r>
            <a:r>
              <a:rPr lang="en-US" dirty="0"/>
              <a:t>t</a:t>
            </a:r>
            <a:r>
              <a:rPr lang="en-US" dirty="0" smtClean="0"/>
              <a:t>o create a national database of clinical and genetic data on patients with ARPKD and other hepatorenal fibrocystic disorders</a:t>
            </a:r>
            <a:endParaRPr lang="en-US" dirty="0" smtClean="0"/>
          </a:p>
          <a:p>
            <a:r>
              <a:rPr lang="en-US" dirty="0" smtClean="0">
                <a:solidFill>
                  <a:schemeClr val="accent1"/>
                </a:solidFill>
                <a:latin typeface="Arial Rounded MT Bold" panose="020F0704030504030204" pitchFamily="34" charset="0"/>
              </a:rPr>
              <a:t>Completed clinical trial:</a:t>
            </a:r>
          </a:p>
          <a:p>
            <a:pPr lvl="1"/>
            <a:r>
              <a:rPr lang="en-US" dirty="0" smtClean="0">
                <a:latin typeface="Arial Rounded MT Bold" panose="020F0704030504030204" pitchFamily="34" charset="0"/>
              </a:rPr>
              <a:t>Phase 1 clinical trial of Tesevatinib </a:t>
            </a:r>
            <a:r>
              <a:rPr lang="en-US" dirty="0" smtClean="0">
                <a:latin typeface="Arial Rounded MT Bold" panose="020F0704030504030204" pitchFamily="34" charset="0"/>
              </a:rPr>
              <a:t>in </a:t>
            </a:r>
            <a:r>
              <a:rPr lang="en-US" dirty="0" smtClean="0">
                <a:latin typeface="Arial Rounded MT Bold" panose="020F0704030504030204" pitchFamily="34" charset="0"/>
              </a:rPr>
              <a:t>children </a:t>
            </a:r>
            <a:r>
              <a:rPr lang="en-US" dirty="0" smtClean="0">
                <a:latin typeface="Arial Rounded MT Bold" panose="020F0704030504030204" pitchFamily="34" charset="0"/>
              </a:rPr>
              <a:t>with </a:t>
            </a:r>
            <a:r>
              <a:rPr lang="en-US" dirty="0" smtClean="0">
                <a:latin typeface="Arial Rounded MT Bold" panose="020F0704030504030204" pitchFamily="34" charset="0"/>
              </a:rPr>
              <a:t>ARPKD</a:t>
            </a:r>
            <a:r>
              <a:rPr lang="en-US" dirty="0" smtClean="0">
                <a:latin typeface="Arial Rounded MT Bold" panose="020F0704030504030204" pitchFamily="34" charset="0"/>
              </a:rPr>
              <a:t> </a:t>
            </a:r>
            <a:endParaRPr lang="en-US" dirty="0" smtClean="0">
              <a:latin typeface="Arial Rounded MT Bold" panose="020F0704030504030204" pitchFamily="34" charset="0"/>
            </a:endParaRPr>
          </a:p>
          <a:p>
            <a:pPr lvl="2"/>
            <a:r>
              <a:rPr lang="en-US" dirty="0" smtClean="0"/>
              <a:t>Funded </a:t>
            </a:r>
            <a:r>
              <a:rPr lang="en-US" dirty="0" smtClean="0"/>
              <a:t>by </a:t>
            </a:r>
            <a:r>
              <a:rPr lang="en-US" dirty="0" err="1" smtClean="0"/>
              <a:t>Kadmon</a:t>
            </a:r>
            <a:r>
              <a:rPr lang="en-US" dirty="0" smtClean="0"/>
              <a:t> Corporation, </a:t>
            </a:r>
            <a:r>
              <a:rPr lang="en-US" dirty="0" smtClean="0"/>
              <a:t>LLC</a:t>
            </a:r>
          </a:p>
          <a:p>
            <a:pPr lvl="2"/>
            <a:r>
              <a:rPr lang="en-US" dirty="0" smtClean="0">
                <a:solidFill>
                  <a:schemeClr val="accent1"/>
                </a:solidFill>
                <a:latin typeface="Arial Rounded MT Bold" panose="020F0704030504030204" pitchFamily="34" charset="0"/>
              </a:rPr>
              <a:t>Goal</a:t>
            </a:r>
            <a:r>
              <a:rPr lang="en-US" dirty="0" smtClean="0"/>
              <a:t>: to find out how a single dose of tesevatinib is processed in the body and determine if it is safe</a:t>
            </a:r>
            <a:endParaRPr lang="en-US" dirty="0" smtClean="0"/>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38</a:t>
            </a:fld>
            <a:endParaRPr lang="en-US" dirty="0"/>
          </a:p>
        </p:txBody>
      </p:sp>
      <p:pic>
        <p:nvPicPr>
          <p:cNvPr id="7" name="Picture 6"/>
          <p:cNvPicPr>
            <a:picLocks noChangeAspect="1"/>
          </p:cNvPicPr>
          <p:nvPr/>
        </p:nvPicPr>
        <p:blipFill>
          <a:blip r:embed="rId2"/>
          <a:stretch>
            <a:fillRect/>
          </a:stretch>
        </p:blipFill>
        <p:spPr>
          <a:xfrm>
            <a:off x="7436191" y="111682"/>
            <a:ext cx="4755809" cy="3690508"/>
          </a:xfrm>
          <a:prstGeom prst="rect">
            <a:avLst/>
          </a:prstGeom>
        </p:spPr>
      </p:pic>
    </p:spTree>
    <p:extLst>
      <p:ext uri="{BB962C8B-B14F-4D97-AF65-F5344CB8AC3E}">
        <p14:creationId xmlns:p14="http://schemas.microsoft.com/office/powerpoint/2010/main" val="3501652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ARPKD studies </a:t>
            </a:r>
            <a:r>
              <a:rPr lang="en-US" dirty="0" smtClean="0"/>
              <a:t>at </a:t>
            </a:r>
            <a:r>
              <a:rPr lang="en-US" dirty="0" smtClean="0"/>
              <a:t>chop</a:t>
            </a:r>
            <a:endParaRPr lang="en-US" dirty="0"/>
          </a:p>
        </p:txBody>
      </p:sp>
      <p:sp>
        <p:nvSpPr>
          <p:cNvPr id="3" name="Content Placeholder 2"/>
          <p:cNvSpPr>
            <a:spLocks noGrp="1"/>
          </p:cNvSpPr>
          <p:nvPr>
            <p:ph idx="1"/>
          </p:nvPr>
        </p:nvSpPr>
        <p:spPr>
          <a:xfrm>
            <a:off x="337751" y="1307592"/>
            <a:ext cx="7052752" cy="4764023"/>
          </a:xfrm>
        </p:spPr>
        <p:txBody>
          <a:bodyPr>
            <a:normAutofit fontScale="92500"/>
          </a:bodyPr>
          <a:lstStyle/>
          <a:p>
            <a:r>
              <a:rPr lang="en-US" dirty="0" smtClean="0">
                <a:solidFill>
                  <a:schemeClr val="accent1"/>
                </a:solidFill>
                <a:latin typeface="Arial Rounded MT Bold" panose="020F0704030504030204" pitchFamily="34" charset="0"/>
              </a:rPr>
              <a:t>Future studies: </a:t>
            </a:r>
          </a:p>
          <a:p>
            <a:pPr lvl="1"/>
            <a:r>
              <a:rPr lang="en-US" dirty="0" smtClean="0">
                <a:latin typeface="Arial Rounded MT Bold" panose="020F0704030504030204" pitchFamily="34" charset="0"/>
              </a:rPr>
              <a:t>Multi-parametric MRI of ARPKD Liver disease</a:t>
            </a:r>
          </a:p>
          <a:p>
            <a:pPr lvl="2"/>
            <a:r>
              <a:rPr lang="en-US" dirty="0" smtClean="0">
                <a:solidFill>
                  <a:schemeClr val="accent1"/>
                </a:solidFill>
                <a:latin typeface="Arial Rounded MT Bold" panose="020F0704030504030204" pitchFamily="34" charset="0"/>
              </a:rPr>
              <a:t>Goal: </a:t>
            </a:r>
            <a:r>
              <a:rPr lang="en-US" dirty="0" smtClean="0"/>
              <a:t>To use new MRI methods to measure ARPKD liver disease progression</a:t>
            </a:r>
          </a:p>
          <a:p>
            <a:pPr marL="914400" lvl="2" indent="0">
              <a:buNone/>
            </a:pPr>
            <a:endParaRPr lang="en-US" dirty="0" smtClean="0"/>
          </a:p>
          <a:p>
            <a:pPr lvl="1"/>
            <a:r>
              <a:rPr lang="en-US" b="1" dirty="0"/>
              <a:t>Intracranial aneurysms and vascular abnormalities in </a:t>
            </a:r>
            <a:r>
              <a:rPr lang="en-US" b="1" dirty="0" smtClean="0"/>
              <a:t>ARPKD</a:t>
            </a:r>
          </a:p>
          <a:p>
            <a:pPr lvl="2"/>
            <a:r>
              <a:rPr lang="en-US" dirty="0">
                <a:solidFill>
                  <a:schemeClr val="accent1"/>
                </a:solidFill>
                <a:latin typeface="Arial Rounded MT Bold" panose="020F0704030504030204" pitchFamily="34" charset="0"/>
              </a:rPr>
              <a:t>Goal:</a:t>
            </a:r>
            <a:r>
              <a:rPr lang="en-US" dirty="0">
                <a:solidFill>
                  <a:schemeClr val="accent1"/>
                </a:solidFill>
              </a:rPr>
              <a:t> </a:t>
            </a:r>
            <a:r>
              <a:rPr lang="en-US" dirty="0" smtClean="0">
                <a:solidFill>
                  <a:schemeClr val="bg2"/>
                </a:solidFill>
              </a:rPr>
              <a:t>To determine </a:t>
            </a:r>
            <a:r>
              <a:rPr lang="en-US" dirty="0">
                <a:solidFill>
                  <a:schemeClr val="bg2"/>
                </a:solidFill>
              </a:rPr>
              <a:t>how </a:t>
            </a:r>
            <a:r>
              <a:rPr lang="en-US" dirty="0" smtClean="0">
                <a:solidFill>
                  <a:schemeClr val="bg2"/>
                </a:solidFill>
              </a:rPr>
              <a:t>common brain aneurysms and </a:t>
            </a:r>
            <a:r>
              <a:rPr lang="en-US" dirty="0">
                <a:solidFill>
                  <a:schemeClr val="bg2"/>
                </a:solidFill>
              </a:rPr>
              <a:t>blood vessel abnormalities are in individuals with ARPKD, and to study potential </a:t>
            </a:r>
            <a:r>
              <a:rPr lang="en-US" dirty="0" smtClean="0">
                <a:solidFill>
                  <a:schemeClr val="bg2"/>
                </a:solidFill>
              </a:rPr>
              <a:t>risk factors </a:t>
            </a:r>
            <a:r>
              <a:rPr lang="en-US" dirty="0">
                <a:solidFill>
                  <a:schemeClr val="bg2"/>
                </a:solidFill>
              </a:rPr>
              <a:t>for these </a:t>
            </a:r>
            <a:r>
              <a:rPr lang="en-US" dirty="0" smtClean="0">
                <a:solidFill>
                  <a:schemeClr val="bg2"/>
                </a:solidFill>
              </a:rPr>
              <a:t>problems</a:t>
            </a:r>
            <a:endParaRPr lang="en-US" dirty="0">
              <a:solidFill>
                <a:schemeClr val="bg2"/>
              </a:solidFill>
            </a:endParaRPr>
          </a:p>
        </p:txBody>
      </p:sp>
      <p:sp>
        <p:nvSpPr>
          <p:cNvPr id="4" name="Slide Number Placeholder 3"/>
          <p:cNvSpPr>
            <a:spLocks noGrp="1"/>
          </p:cNvSpPr>
          <p:nvPr>
            <p:ph type="sldNum" sz="quarter" idx="12"/>
          </p:nvPr>
        </p:nvSpPr>
        <p:spPr/>
        <p:txBody>
          <a:bodyPr/>
          <a:lstStyle/>
          <a:p>
            <a:fld id="{AD40181A-01B0-4CB8-8614-1473649F6741}" type="slidenum">
              <a:rPr lang="en-US" smtClean="0"/>
              <a:t>39</a:t>
            </a:fld>
            <a:endParaRPr lang="en-US" dirty="0"/>
          </a:p>
        </p:txBody>
      </p:sp>
      <p:pic>
        <p:nvPicPr>
          <p:cNvPr id="7" name="Picture 6"/>
          <p:cNvPicPr>
            <a:picLocks noChangeAspect="1"/>
          </p:cNvPicPr>
          <p:nvPr/>
        </p:nvPicPr>
        <p:blipFill>
          <a:blip r:embed="rId2"/>
          <a:stretch>
            <a:fillRect/>
          </a:stretch>
        </p:blipFill>
        <p:spPr>
          <a:xfrm>
            <a:off x="7436191" y="111682"/>
            <a:ext cx="4755809" cy="3690508"/>
          </a:xfrm>
          <a:prstGeom prst="rect">
            <a:avLst/>
          </a:prstGeom>
        </p:spPr>
      </p:pic>
    </p:spTree>
    <p:extLst>
      <p:ext uri="{BB962C8B-B14F-4D97-AF65-F5344CB8AC3E}">
        <p14:creationId xmlns:p14="http://schemas.microsoft.com/office/powerpoint/2010/main" val="83074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0721" y="291324"/>
            <a:ext cx="10701494" cy="942384"/>
          </a:xfrm>
        </p:spPr>
        <p:txBody>
          <a:bodyPr/>
          <a:lstStyle/>
          <a:p>
            <a:r>
              <a:rPr lang="en-US" dirty="0" smtClean="0"/>
              <a:t>Kidneys 101</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4</a:t>
            </a:fld>
            <a:endParaRPr lang="en-US" dirty="0"/>
          </a:p>
        </p:txBody>
      </p:sp>
      <p:pic>
        <p:nvPicPr>
          <p:cNvPr id="1026" name="Picture 2" descr="Picture of the Human Kid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096" y="1544750"/>
            <a:ext cx="5933996"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 y="6149296"/>
            <a:ext cx="10149840" cy="1200329"/>
          </a:xfrm>
          <a:prstGeom prst="rect">
            <a:avLst/>
          </a:prstGeom>
          <a:noFill/>
        </p:spPr>
        <p:txBody>
          <a:bodyPr wrap="square" rtlCol="0">
            <a:spAutoFit/>
          </a:bodyPr>
          <a:lstStyle/>
          <a:p>
            <a:r>
              <a:rPr lang="en-US" dirty="0">
                <a:hlinkClick r:id="rId3"/>
              </a:rPr>
              <a:t>https://</a:t>
            </a:r>
            <a:r>
              <a:rPr lang="en-US" dirty="0" smtClean="0">
                <a:hlinkClick r:id="rId3"/>
              </a:rPr>
              <a:t>www.webmd.com/kidney-stones/picture-of-the-kidneys#1</a:t>
            </a:r>
            <a:endParaRPr lang="en-US" dirty="0"/>
          </a:p>
          <a:p>
            <a:r>
              <a:rPr lang="en-US" dirty="0">
                <a:hlinkClick r:id="rId4"/>
              </a:rPr>
              <a:t>https://</a:t>
            </a:r>
            <a:r>
              <a:rPr lang="en-US" dirty="0" smtClean="0">
                <a:hlinkClick r:id="rId4"/>
              </a:rPr>
              <a:t>my.clevelandclinic.org/health/diseases/15096-kidney-disease-chronic-kidney-disease</a:t>
            </a:r>
            <a:endParaRPr lang="en-US" dirty="0" smtClean="0"/>
          </a:p>
          <a:p>
            <a:endParaRPr lang="en-US" dirty="0" smtClean="0"/>
          </a:p>
          <a:p>
            <a:r>
              <a:rPr lang="en-US" dirty="0" smtClean="0"/>
              <a:t> </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1303" t="277"/>
          <a:stretch/>
        </p:blipFill>
        <p:spPr>
          <a:xfrm>
            <a:off x="7280241" y="1275910"/>
            <a:ext cx="3485162" cy="4366839"/>
          </a:xfrm>
          <a:prstGeom prst="rect">
            <a:avLst/>
          </a:prstGeom>
        </p:spPr>
      </p:pic>
      <p:sp>
        <p:nvSpPr>
          <p:cNvPr id="7" name="TextBox 6"/>
          <p:cNvSpPr txBox="1"/>
          <p:nvPr/>
        </p:nvSpPr>
        <p:spPr>
          <a:xfrm>
            <a:off x="7727422" y="220106"/>
            <a:ext cx="2590800" cy="646331"/>
          </a:xfrm>
          <a:prstGeom prst="rect">
            <a:avLst/>
          </a:prstGeom>
          <a:noFill/>
        </p:spPr>
        <p:txBody>
          <a:bodyPr wrap="square" rtlCol="0">
            <a:spAutoFit/>
          </a:bodyPr>
          <a:lstStyle/>
          <a:p>
            <a:pPr algn="ctr"/>
            <a:r>
              <a:rPr lang="en-US" sz="3600" b="1" dirty="0" smtClean="0">
                <a:solidFill>
                  <a:schemeClr val="bg2"/>
                </a:solidFill>
                <a:latin typeface="+mj-lt"/>
              </a:rPr>
              <a:t>Nephron</a:t>
            </a:r>
            <a:endParaRPr lang="en-US" sz="3600" b="1" dirty="0">
              <a:solidFill>
                <a:schemeClr val="bg2"/>
              </a:solidFill>
              <a:latin typeface="+mj-lt"/>
            </a:endParaRPr>
          </a:p>
        </p:txBody>
      </p:sp>
      <p:sp>
        <p:nvSpPr>
          <p:cNvPr id="10" name="Rectangle 9"/>
          <p:cNvSpPr/>
          <p:nvPr/>
        </p:nvSpPr>
        <p:spPr>
          <a:xfrm>
            <a:off x="7676029" y="1294673"/>
            <a:ext cx="80010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97445" y="1696620"/>
            <a:ext cx="1389541" cy="461665"/>
          </a:xfrm>
          <a:prstGeom prst="rect">
            <a:avLst/>
          </a:prstGeom>
          <a:solidFill>
            <a:schemeClr val="tx2"/>
          </a:solidFill>
        </p:spPr>
        <p:txBody>
          <a:bodyPr wrap="square" rtlCol="0">
            <a:spAutoFit/>
          </a:bodyPr>
          <a:lstStyle/>
          <a:p>
            <a:pPr algn="ctr"/>
            <a:r>
              <a:rPr lang="en-US" sz="2400" b="1" dirty="0" smtClean="0">
                <a:solidFill>
                  <a:schemeClr val="bg2"/>
                </a:solidFill>
                <a:latin typeface="+mj-lt"/>
              </a:rPr>
              <a:t>Tubules</a:t>
            </a:r>
            <a:endParaRPr lang="en-US" sz="2400" b="1" dirty="0">
              <a:solidFill>
                <a:schemeClr val="bg2"/>
              </a:solidFill>
              <a:latin typeface="+mj-lt"/>
            </a:endParaRPr>
          </a:p>
        </p:txBody>
      </p:sp>
      <p:sp>
        <p:nvSpPr>
          <p:cNvPr id="11" name="TextBox 10"/>
          <p:cNvSpPr txBox="1"/>
          <p:nvPr/>
        </p:nvSpPr>
        <p:spPr>
          <a:xfrm>
            <a:off x="7463382" y="988367"/>
            <a:ext cx="1929521" cy="461665"/>
          </a:xfrm>
          <a:prstGeom prst="rect">
            <a:avLst/>
          </a:prstGeom>
          <a:solidFill>
            <a:schemeClr val="tx2"/>
          </a:solidFill>
        </p:spPr>
        <p:txBody>
          <a:bodyPr wrap="square" rtlCol="0">
            <a:spAutoFit/>
          </a:bodyPr>
          <a:lstStyle/>
          <a:p>
            <a:pPr algn="ctr"/>
            <a:r>
              <a:rPr lang="en-US" sz="2400" b="1" dirty="0" smtClean="0">
                <a:solidFill>
                  <a:schemeClr val="bg2"/>
                </a:solidFill>
                <a:latin typeface="+mj-lt"/>
              </a:rPr>
              <a:t>Glomerulus</a:t>
            </a:r>
            <a:endParaRPr lang="en-US" sz="2400" b="1" dirty="0">
              <a:solidFill>
                <a:schemeClr val="bg2"/>
              </a:solidFill>
              <a:latin typeface="+mj-lt"/>
            </a:endParaRPr>
          </a:p>
        </p:txBody>
      </p:sp>
      <p:sp>
        <p:nvSpPr>
          <p:cNvPr id="12" name="Flowchart: Merge 11"/>
          <p:cNvSpPr/>
          <p:nvPr/>
        </p:nvSpPr>
        <p:spPr>
          <a:xfrm>
            <a:off x="5002304" y="2330823"/>
            <a:ext cx="412377" cy="591671"/>
          </a:xfrm>
          <a:prstGeom prst="flowChartMerg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3"/>
          </p:cNvCxnSpPr>
          <p:nvPr/>
        </p:nvCxnSpPr>
        <p:spPr>
          <a:xfrm>
            <a:off x="5311587" y="2626659"/>
            <a:ext cx="1980420" cy="26894"/>
          </a:xfrm>
          <a:prstGeom prst="line">
            <a:avLst/>
          </a:prstGeom>
          <a:ln w="381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3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ARPKD studies at chop</a:t>
            </a:r>
            <a:endParaRPr lang="en-US" dirty="0"/>
          </a:p>
        </p:txBody>
      </p:sp>
      <p:sp>
        <p:nvSpPr>
          <p:cNvPr id="3" name="Content Placeholder 2"/>
          <p:cNvSpPr>
            <a:spLocks noGrp="1"/>
          </p:cNvSpPr>
          <p:nvPr>
            <p:ph idx="1"/>
          </p:nvPr>
        </p:nvSpPr>
        <p:spPr/>
        <p:txBody>
          <a:bodyPr>
            <a:normAutofit/>
          </a:bodyPr>
          <a:lstStyle/>
          <a:p>
            <a:r>
              <a:rPr lang="en-US" dirty="0" smtClean="0"/>
              <a:t>Interested in participating? Please contact me or my study coordinator:</a:t>
            </a:r>
          </a:p>
          <a:p>
            <a:r>
              <a:rPr lang="en-US" dirty="0" smtClean="0"/>
              <a:t>Mohini Dutt</a:t>
            </a:r>
          </a:p>
          <a:p>
            <a:pPr lvl="1"/>
            <a:r>
              <a:rPr lang="en-US" dirty="0" smtClean="0"/>
              <a:t>267-425-3933</a:t>
            </a:r>
          </a:p>
          <a:p>
            <a:pPr lvl="1"/>
            <a:r>
              <a:rPr lang="en-US" dirty="0" smtClean="0">
                <a:hlinkClick r:id="rId2"/>
              </a:rPr>
              <a:t>duttm2@email.chop.edu</a:t>
            </a:r>
            <a:endParaRPr lang="en-US" dirty="0" smtClean="0"/>
          </a:p>
          <a:p>
            <a:r>
              <a:rPr lang="en-US" dirty="0" smtClean="0"/>
              <a:t>Erum A. Hartung, MD, MTR</a:t>
            </a:r>
          </a:p>
          <a:p>
            <a:pPr lvl="1"/>
            <a:r>
              <a:rPr lang="en-US" dirty="0" smtClean="0"/>
              <a:t>215-590-2449</a:t>
            </a:r>
          </a:p>
          <a:p>
            <a:pPr lvl="1"/>
            <a:r>
              <a:rPr lang="en-US" dirty="0" smtClean="0">
                <a:hlinkClick r:id="rId3"/>
              </a:rPr>
              <a:t>hartunge@email.chop.edu</a:t>
            </a: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AD40181A-01B0-4CB8-8614-1473649F6741}" type="slidenum">
              <a:rPr lang="en-US" smtClean="0"/>
              <a:t>40</a:t>
            </a:fld>
            <a:endParaRPr lang="en-US" dirty="0"/>
          </a:p>
        </p:txBody>
      </p:sp>
    </p:spTree>
    <p:extLst>
      <p:ext uri="{BB962C8B-B14F-4D97-AF65-F5344CB8AC3E}">
        <p14:creationId xmlns:p14="http://schemas.microsoft.com/office/powerpoint/2010/main" val="193473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2" name="Slide Number Placeholder 1"/>
          <p:cNvSpPr>
            <a:spLocks noGrp="1"/>
          </p:cNvSpPr>
          <p:nvPr>
            <p:ph type="sldNum" sz="quarter" idx="12"/>
          </p:nvPr>
        </p:nvSpPr>
        <p:spPr/>
        <p:txBody>
          <a:bodyPr/>
          <a:lstStyle/>
          <a:p>
            <a:fld id="{AD40181A-01B0-4CB8-8614-1473649F6741}" type="slidenum">
              <a:rPr lang="en-US" smtClean="0"/>
              <a:t>41</a:t>
            </a:fld>
            <a:endParaRPr lang="en-US" dirty="0"/>
          </a:p>
        </p:txBody>
      </p:sp>
      <p:sp>
        <p:nvSpPr>
          <p:cNvPr id="6" name="Title 3"/>
          <p:cNvSpPr txBox="1">
            <a:spLocks/>
          </p:cNvSpPr>
          <p:nvPr/>
        </p:nvSpPr>
        <p:spPr>
          <a:xfrm>
            <a:off x="-3296037" y="2606108"/>
            <a:ext cx="10701494" cy="9423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cap="all" baseline="0">
                <a:solidFill>
                  <a:schemeClr val="accent1"/>
                </a:solidFill>
                <a:latin typeface="Arial Rounded MT Bold" panose="020F0704030504030204" pitchFamily="34" charset="0"/>
                <a:ea typeface="+mj-ea"/>
                <a:cs typeface="Arial" panose="020B0604020202020204" pitchFamily="34" charset="0"/>
              </a:defRPr>
            </a:lvl1pPr>
          </a:lstStyle>
          <a:p>
            <a:pPr algn="r"/>
            <a:r>
              <a:rPr lang="en-US" dirty="0" smtClean="0"/>
              <a:t>Questions?</a:t>
            </a:r>
            <a:endParaRPr lang="en-US" dirty="0"/>
          </a:p>
        </p:txBody>
      </p:sp>
    </p:spTree>
    <p:extLst>
      <p:ext uri="{BB962C8B-B14F-4D97-AF65-F5344CB8AC3E}">
        <p14:creationId xmlns:p14="http://schemas.microsoft.com/office/powerpoint/2010/main" val="323861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529" y="2101237"/>
            <a:ext cx="590741" cy="571597"/>
          </a:xfrm>
          <a:prstGeom prst="rect">
            <a:avLst/>
          </a:prstGeom>
        </p:spPr>
      </p:pic>
      <p:sp>
        <p:nvSpPr>
          <p:cNvPr id="2" name="Title 1"/>
          <p:cNvSpPr>
            <a:spLocks noGrp="1"/>
          </p:cNvSpPr>
          <p:nvPr>
            <p:ph type="title"/>
          </p:nvPr>
        </p:nvSpPr>
        <p:spPr>
          <a:xfrm>
            <a:off x="1123405" y="296615"/>
            <a:ext cx="9914274" cy="930823"/>
          </a:xfrm>
        </p:spPr>
        <p:txBody>
          <a:bodyPr/>
          <a:lstStyle/>
          <a:p>
            <a:r>
              <a:rPr lang="en-US" dirty="0" smtClean="0"/>
              <a:t>What do the kidneys do?</a:t>
            </a:r>
            <a:endParaRPr lang="en-US" dirty="0"/>
          </a:p>
        </p:txBody>
      </p:sp>
      <p:sp>
        <p:nvSpPr>
          <p:cNvPr id="3" name="Content Placeholder 2"/>
          <p:cNvSpPr>
            <a:spLocks noGrp="1"/>
          </p:cNvSpPr>
          <p:nvPr>
            <p:ph idx="1"/>
          </p:nvPr>
        </p:nvSpPr>
        <p:spPr>
          <a:xfrm>
            <a:off x="1532709" y="1168957"/>
            <a:ext cx="9914273" cy="4828163"/>
          </a:xfrm>
        </p:spPr>
        <p:txBody>
          <a:bodyPr>
            <a:noAutofit/>
          </a:bodyPr>
          <a:lstStyle/>
          <a:p>
            <a:pPr marL="0" lvl="0" indent="0">
              <a:lnSpc>
                <a:spcPct val="100000"/>
              </a:lnSpc>
              <a:spcBef>
                <a:spcPts val="2000"/>
              </a:spcBef>
              <a:buNone/>
            </a:pPr>
            <a:r>
              <a:rPr lang="en-US" dirty="0" smtClean="0"/>
              <a:t>Get </a:t>
            </a:r>
            <a:r>
              <a:rPr lang="en-US" dirty="0"/>
              <a:t>rid of </a:t>
            </a:r>
            <a:r>
              <a:rPr lang="en-US" b="1" dirty="0"/>
              <a:t>waste products</a:t>
            </a:r>
            <a:r>
              <a:rPr lang="en-US" dirty="0"/>
              <a:t> from the body</a:t>
            </a:r>
          </a:p>
          <a:p>
            <a:pPr marL="0" lvl="0" indent="0">
              <a:lnSpc>
                <a:spcPct val="100000"/>
              </a:lnSpc>
              <a:spcBef>
                <a:spcPts val="2000"/>
              </a:spcBef>
              <a:buNone/>
            </a:pPr>
            <a:r>
              <a:rPr lang="en-US" dirty="0" smtClean="0"/>
              <a:t>Control </a:t>
            </a:r>
            <a:r>
              <a:rPr lang="en-US" dirty="0"/>
              <a:t>the body’s </a:t>
            </a:r>
            <a:r>
              <a:rPr lang="en-US" b="1" dirty="0"/>
              <a:t>fluid balance</a:t>
            </a:r>
            <a:endParaRPr lang="en-US" dirty="0"/>
          </a:p>
          <a:p>
            <a:pPr marL="0" lvl="0" indent="0">
              <a:lnSpc>
                <a:spcPct val="100000"/>
              </a:lnSpc>
              <a:spcBef>
                <a:spcPts val="2000"/>
              </a:spcBef>
              <a:buNone/>
            </a:pPr>
            <a:r>
              <a:rPr lang="en-US" dirty="0" smtClean="0"/>
              <a:t>Regulate </a:t>
            </a:r>
            <a:r>
              <a:rPr lang="en-US" dirty="0"/>
              <a:t>levels of the body’s </a:t>
            </a:r>
            <a:r>
              <a:rPr lang="en-US" b="1" dirty="0"/>
              <a:t>electrolytes</a:t>
            </a:r>
            <a:r>
              <a:rPr lang="en-US" dirty="0"/>
              <a:t> (chemicals such as sodium, potassium, and bicarbonate)</a:t>
            </a:r>
          </a:p>
          <a:p>
            <a:pPr marL="0" lvl="0" indent="0">
              <a:lnSpc>
                <a:spcPct val="100000"/>
              </a:lnSpc>
              <a:spcBef>
                <a:spcPts val="2000"/>
              </a:spcBef>
              <a:buNone/>
            </a:pPr>
            <a:r>
              <a:rPr lang="en-US" dirty="0" smtClean="0"/>
              <a:t>Regulate </a:t>
            </a:r>
            <a:r>
              <a:rPr lang="en-US" b="1" dirty="0"/>
              <a:t>blood pressure</a:t>
            </a:r>
            <a:endParaRPr lang="en-US" dirty="0"/>
          </a:p>
          <a:p>
            <a:pPr marL="0" lvl="0" indent="0">
              <a:lnSpc>
                <a:spcPct val="100000"/>
              </a:lnSpc>
              <a:spcBef>
                <a:spcPts val="2000"/>
              </a:spcBef>
              <a:buNone/>
            </a:pPr>
            <a:r>
              <a:rPr lang="en-US" dirty="0" smtClean="0"/>
              <a:t>Make </a:t>
            </a:r>
            <a:r>
              <a:rPr lang="en-US" dirty="0"/>
              <a:t>a hormone called </a:t>
            </a:r>
            <a:r>
              <a:rPr lang="en-US" b="1" dirty="0"/>
              <a:t>erythropoietin (“</a:t>
            </a:r>
            <a:r>
              <a:rPr lang="en-US" b="1" dirty="0" err="1" smtClean="0"/>
              <a:t>Epo</a:t>
            </a:r>
            <a:r>
              <a:rPr lang="en-US" b="1" dirty="0" smtClean="0"/>
              <a:t>”)</a:t>
            </a:r>
            <a:r>
              <a:rPr lang="en-US" dirty="0" smtClean="0"/>
              <a:t> </a:t>
            </a:r>
            <a:r>
              <a:rPr lang="en-US" dirty="0"/>
              <a:t>that tells the body to make red blood cells</a:t>
            </a:r>
          </a:p>
          <a:p>
            <a:pPr marL="0" indent="0">
              <a:lnSpc>
                <a:spcPct val="100000"/>
              </a:lnSpc>
              <a:spcBef>
                <a:spcPts val="2000"/>
              </a:spcBef>
              <a:buNone/>
            </a:pPr>
            <a:r>
              <a:rPr lang="en-US" dirty="0" smtClean="0"/>
              <a:t>Activate </a:t>
            </a:r>
            <a:r>
              <a:rPr lang="en-US" b="1" dirty="0"/>
              <a:t>vitamin D</a:t>
            </a:r>
            <a:r>
              <a:rPr lang="en-US" dirty="0"/>
              <a:t>, which is important for bone health</a:t>
            </a:r>
          </a:p>
        </p:txBody>
      </p:sp>
      <p:sp>
        <p:nvSpPr>
          <p:cNvPr id="4" name="Slide Number Placeholder 3"/>
          <p:cNvSpPr>
            <a:spLocks noGrp="1"/>
          </p:cNvSpPr>
          <p:nvPr>
            <p:ph type="sldNum" sz="quarter" idx="12"/>
          </p:nvPr>
        </p:nvSpPr>
        <p:spPr/>
        <p:txBody>
          <a:bodyPr/>
          <a:lstStyle/>
          <a:p>
            <a:fld id="{AD40181A-01B0-4CB8-8614-1473649F6741}" type="slidenum">
              <a:rPr lang="en-US" smtClean="0"/>
              <a:t>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94" y="5763912"/>
            <a:ext cx="589277" cy="5892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16" y="4740865"/>
            <a:ext cx="599434" cy="5994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95" y="3824934"/>
            <a:ext cx="589277" cy="5937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531" y="1254212"/>
            <a:ext cx="579318" cy="62110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703" y="2906555"/>
            <a:ext cx="619146" cy="70221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61" y="318377"/>
            <a:ext cx="789917" cy="789917"/>
          </a:xfrm>
          <a:prstGeom prst="rect">
            <a:avLst/>
          </a:prstGeom>
        </p:spPr>
      </p:pic>
      <p:sp>
        <p:nvSpPr>
          <p:cNvPr id="5" name="TextBox 4"/>
          <p:cNvSpPr txBox="1"/>
          <p:nvPr/>
        </p:nvSpPr>
        <p:spPr>
          <a:xfrm>
            <a:off x="-41770" y="6568942"/>
            <a:ext cx="2434081" cy="307777"/>
          </a:xfrm>
          <a:prstGeom prst="rect">
            <a:avLst/>
          </a:prstGeom>
          <a:noFill/>
        </p:spPr>
        <p:txBody>
          <a:bodyPr wrap="square" rtlCol="0">
            <a:spAutoFit/>
          </a:bodyPr>
          <a:lstStyle/>
          <a:p>
            <a:r>
              <a:rPr lang="en-US" sz="1400" dirty="0" smtClean="0"/>
              <a:t>www.flaticon.com</a:t>
            </a:r>
            <a:endParaRPr lang="en-US" sz="1400" dirty="0"/>
          </a:p>
        </p:txBody>
      </p:sp>
    </p:spTree>
    <p:extLst>
      <p:ext uri="{BB962C8B-B14F-4D97-AF65-F5344CB8AC3E}">
        <p14:creationId xmlns:p14="http://schemas.microsoft.com/office/powerpoint/2010/main" val="38453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chronic kidney disease (CKD)?</a:t>
            </a:r>
            <a:endParaRPr lang="en-US" dirty="0"/>
          </a:p>
        </p:txBody>
      </p:sp>
      <p:sp>
        <p:nvSpPr>
          <p:cNvPr id="3" name="Content Placeholder 2"/>
          <p:cNvSpPr>
            <a:spLocks noGrp="1"/>
          </p:cNvSpPr>
          <p:nvPr>
            <p:ph idx="1"/>
          </p:nvPr>
        </p:nvSpPr>
        <p:spPr>
          <a:xfrm>
            <a:off x="337751" y="1408366"/>
            <a:ext cx="10701494" cy="4496045"/>
          </a:xfrm>
        </p:spPr>
        <p:txBody>
          <a:bodyPr>
            <a:normAutofit/>
          </a:bodyPr>
          <a:lstStyle/>
          <a:p>
            <a:r>
              <a:rPr lang="en-US" dirty="0" smtClean="0"/>
              <a:t>CKD means </a:t>
            </a:r>
            <a:r>
              <a:rPr lang="en-US" dirty="0"/>
              <a:t>that </a:t>
            </a:r>
            <a:r>
              <a:rPr lang="en-US" dirty="0" smtClean="0"/>
              <a:t>the kidneys </a:t>
            </a:r>
            <a:r>
              <a:rPr lang="en-US" dirty="0"/>
              <a:t>are not fully able to perform all their normal </a:t>
            </a:r>
            <a:r>
              <a:rPr lang="en-US" dirty="0" smtClean="0"/>
              <a:t>functions</a:t>
            </a:r>
          </a:p>
          <a:p>
            <a:r>
              <a:rPr lang="en-US" dirty="0" smtClean="0"/>
              <a:t>CKD can </a:t>
            </a:r>
            <a:r>
              <a:rPr lang="en-US" dirty="0"/>
              <a:t>be caused by many different diseases, including </a:t>
            </a:r>
            <a:r>
              <a:rPr lang="en-US" dirty="0" smtClean="0"/>
              <a:t>ARPKD</a:t>
            </a:r>
          </a:p>
          <a:p>
            <a:r>
              <a:rPr lang="en-US" dirty="0" smtClean="0"/>
              <a:t>Kidney function is measured using </a:t>
            </a:r>
            <a:r>
              <a:rPr lang="en-US" b="1" dirty="0"/>
              <a:t>glomerular filtration rate (</a:t>
            </a:r>
            <a:r>
              <a:rPr lang="en-US" b="1" dirty="0" smtClean="0"/>
              <a:t>GFR)</a:t>
            </a:r>
            <a:endParaRPr lang="en-US" dirty="0" smtClean="0"/>
          </a:p>
          <a:p>
            <a:pPr lvl="1"/>
            <a:r>
              <a:rPr lang="en-US" dirty="0" smtClean="0"/>
              <a:t>calculated based on blood creatinine (± cystatin C) levels</a:t>
            </a:r>
          </a:p>
          <a:p>
            <a:pPr lvl="1"/>
            <a:r>
              <a:rPr lang="en-US" dirty="0" smtClean="0"/>
              <a:t>Can be thought of as “percent” kidney function</a:t>
            </a:r>
            <a:r>
              <a:rPr lang="en-US" sz="2000" dirty="0" smtClean="0"/>
              <a:t> (is actually measured in mL/min/1.73m</a:t>
            </a:r>
            <a:r>
              <a:rPr lang="en-US" sz="2000" baseline="30000" dirty="0" smtClean="0"/>
              <a:t>2</a:t>
            </a:r>
            <a:r>
              <a:rPr lang="en-US" sz="2000" dirty="0" smtClean="0"/>
              <a:t>)</a:t>
            </a:r>
            <a:endParaRPr lang="en-US" sz="2000" dirty="0"/>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6</a:t>
            </a:fld>
            <a:endParaRPr lang="en-US" dirty="0"/>
          </a:p>
        </p:txBody>
      </p:sp>
    </p:spTree>
    <p:extLst>
      <p:ext uri="{BB962C8B-B14F-4D97-AF65-F5344CB8AC3E}">
        <p14:creationId xmlns:p14="http://schemas.microsoft.com/office/powerpoint/2010/main" val="271289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CKD Stages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5525512"/>
              </p:ext>
            </p:extLst>
          </p:nvPr>
        </p:nvGraphicFramePr>
        <p:xfrm>
          <a:off x="337909" y="1219200"/>
          <a:ext cx="10701336" cy="4450080"/>
        </p:xfrm>
        <a:graphic>
          <a:graphicData uri="http://schemas.openxmlformats.org/drawingml/2006/table">
            <a:tbl>
              <a:tblPr firstRow="1" bandRow="1">
                <a:tableStyleId>{5C22544A-7EE6-4342-B048-85BDC9FD1C3A}</a:tableStyleId>
              </a:tblPr>
              <a:tblGrid>
                <a:gridCol w="2423952">
                  <a:extLst>
                    <a:ext uri="{9D8B030D-6E8A-4147-A177-3AD203B41FA5}">
                      <a16:colId xmlns:a16="http://schemas.microsoft.com/office/drawing/2014/main" val="232744743"/>
                    </a:ext>
                  </a:extLst>
                </a:gridCol>
                <a:gridCol w="5113176">
                  <a:extLst>
                    <a:ext uri="{9D8B030D-6E8A-4147-A177-3AD203B41FA5}">
                      <a16:colId xmlns:a16="http://schemas.microsoft.com/office/drawing/2014/main" val="3489457839"/>
                    </a:ext>
                  </a:extLst>
                </a:gridCol>
                <a:gridCol w="3164208">
                  <a:extLst>
                    <a:ext uri="{9D8B030D-6E8A-4147-A177-3AD203B41FA5}">
                      <a16:colId xmlns:a16="http://schemas.microsoft.com/office/drawing/2014/main" val="2040755506"/>
                    </a:ext>
                  </a:extLst>
                </a:gridCol>
              </a:tblGrid>
              <a:tr h="370840">
                <a:tc>
                  <a:txBody>
                    <a:bodyPr/>
                    <a:lstStyle/>
                    <a:p>
                      <a:pPr algn="ctr"/>
                      <a:r>
                        <a:rPr lang="en-US" sz="3200" dirty="0" smtClean="0">
                          <a:latin typeface="+mj-lt"/>
                        </a:rPr>
                        <a:t>CKD Stage</a:t>
                      </a:r>
                      <a:endParaRPr lang="en-US" sz="3200" dirty="0">
                        <a:latin typeface="+mj-lt"/>
                      </a:endParaRPr>
                    </a:p>
                  </a:txBody>
                  <a:tcPr/>
                </a:tc>
                <a:tc>
                  <a:txBody>
                    <a:bodyPr/>
                    <a:lstStyle/>
                    <a:p>
                      <a:pPr algn="ctr"/>
                      <a:r>
                        <a:rPr lang="en-US" sz="3200" dirty="0" smtClean="0">
                          <a:latin typeface="+mj-lt"/>
                        </a:rPr>
                        <a:t>Description</a:t>
                      </a:r>
                      <a:endParaRPr lang="en-US" sz="3200" dirty="0">
                        <a:latin typeface="+mj-lt"/>
                      </a:endParaRPr>
                    </a:p>
                  </a:txBody>
                  <a:tcPr/>
                </a:tc>
                <a:tc>
                  <a:txBody>
                    <a:bodyPr/>
                    <a:lstStyle/>
                    <a:p>
                      <a:pPr algn="ctr"/>
                      <a:r>
                        <a:rPr lang="en-US" sz="3200" dirty="0" smtClean="0">
                          <a:latin typeface="+mj-lt"/>
                        </a:rPr>
                        <a:t>GFR</a:t>
                      </a:r>
                      <a:endParaRPr lang="en-US" sz="3200" dirty="0">
                        <a:latin typeface="+mj-lt"/>
                      </a:endParaRPr>
                    </a:p>
                  </a:txBody>
                  <a:tcPr/>
                </a:tc>
                <a:extLst>
                  <a:ext uri="{0D108BD9-81ED-4DB2-BD59-A6C34878D82A}">
                    <a16:rowId xmlns:a16="http://schemas.microsoft.com/office/drawing/2014/main" val="768944153"/>
                  </a:ext>
                </a:extLst>
              </a:tr>
              <a:tr h="370840">
                <a:tc>
                  <a:txBody>
                    <a:bodyPr/>
                    <a:lstStyle/>
                    <a:p>
                      <a:pPr algn="ctr"/>
                      <a:r>
                        <a:rPr lang="en-US" sz="3200" dirty="0" smtClean="0">
                          <a:solidFill>
                            <a:schemeClr val="accent1">
                              <a:lumMod val="50000"/>
                            </a:schemeClr>
                          </a:solidFill>
                          <a:latin typeface="+mj-lt"/>
                        </a:rPr>
                        <a:t>1</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Mild, normal GFR</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≥90</a:t>
                      </a:r>
                      <a:endParaRPr lang="en-US" sz="3200" dirty="0">
                        <a:solidFill>
                          <a:schemeClr val="accent1">
                            <a:lumMod val="50000"/>
                          </a:schemeClr>
                        </a:solidFill>
                        <a:latin typeface="+mj-lt"/>
                      </a:endParaRPr>
                    </a:p>
                  </a:txBody>
                  <a:tcPr/>
                </a:tc>
                <a:extLst>
                  <a:ext uri="{0D108BD9-81ED-4DB2-BD59-A6C34878D82A}">
                    <a16:rowId xmlns:a16="http://schemas.microsoft.com/office/drawing/2014/main" val="1761640412"/>
                  </a:ext>
                </a:extLst>
              </a:tr>
              <a:tr h="370840">
                <a:tc>
                  <a:txBody>
                    <a:bodyPr/>
                    <a:lstStyle/>
                    <a:p>
                      <a:pPr algn="ctr"/>
                      <a:r>
                        <a:rPr lang="en-US" sz="3200" dirty="0" smtClean="0">
                          <a:solidFill>
                            <a:schemeClr val="accent1">
                              <a:lumMod val="50000"/>
                            </a:schemeClr>
                          </a:solidFill>
                          <a:latin typeface="+mj-lt"/>
                        </a:rPr>
                        <a:t>2</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Mild</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60-89</a:t>
                      </a:r>
                      <a:endParaRPr lang="en-US" sz="3200" dirty="0">
                        <a:solidFill>
                          <a:schemeClr val="accent1">
                            <a:lumMod val="50000"/>
                          </a:schemeClr>
                        </a:solidFill>
                        <a:latin typeface="+mj-lt"/>
                      </a:endParaRPr>
                    </a:p>
                  </a:txBody>
                  <a:tcPr/>
                </a:tc>
                <a:extLst>
                  <a:ext uri="{0D108BD9-81ED-4DB2-BD59-A6C34878D82A}">
                    <a16:rowId xmlns:a16="http://schemas.microsoft.com/office/drawing/2014/main" val="1413092181"/>
                  </a:ext>
                </a:extLst>
              </a:tr>
              <a:tr h="370840">
                <a:tc>
                  <a:txBody>
                    <a:bodyPr/>
                    <a:lstStyle/>
                    <a:p>
                      <a:pPr algn="ctr"/>
                      <a:r>
                        <a:rPr lang="en-US" sz="3200" dirty="0" smtClean="0">
                          <a:solidFill>
                            <a:schemeClr val="accent1">
                              <a:lumMod val="50000"/>
                            </a:schemeClr>
                          </a:solidFill>
                          <a:latin typeface="+mj-lt"/>
                        </a:rPr>
                        <a:t>3</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Moderate</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30-59</a:t>
                      </a:r>
                      <a:endParaRPr lang="en-US" sz="3200" dirty="0">
                        <a:solidFill>
                          <a:schemeClr val="accent1">
                            <a:lumMod val="50000"/>
                          </a:schemeClr>
                        </a:solidFill>
                        <a:latin typeface="+mj-lt"/>
                      </a:endParaRPr>
                    </a:p>
                  </a:txBody>
                  <a:tcPr/>
                </a:tc>
                <a:extLst>
                  <a:ext uri="{0D108BD9-81ED-4DB2-BD59-A6C34878D82A}">
                    <a16:rowId xmlns:a16="http://schemas.microsoft.com/office/drawing/2014/main" val="704122705"/>
                  </a:ext>
                </a:extLst>
              </a:tr>
              <a:tr h="370840">
                <a:tc>
                  <a:txBody>
                    <a:bodyPr/>
                    <a:lstStyle/>
                    <a:p>
                      <a:pPr algn="ctr"/>
                      <a:r>
                        <a:rPr lang="en-US" sz="3200" dirty="0" smtClean="0">
                          <a:solidFill>
                            <a:schemeClr val="accent1">
                              <a:lumMod val="50000"/>
                            </a:schemeClr>
                          </a:solidFill>
                          <a:latin typeface="+mj-lt"/>
                        </a:rPr>
                        <a:t>4</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Severe</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15-29</a:t>
                      </a:r>
                      <a:endParaRPr lang="en-US" sz="3200" dirty="0">
                        <a:solidFill>
                          <a:schemeClr val="accent1">
                            <a:lumMod val="50000"/>
                          </a:schemeClr>
                        </a:solidFill>
                        <a:latin typeface="+mj-lt"/>
                      </a:endParaRPr>
                    </a:p>
                  </a:txBody>
                  <a:tcPr/>
                </a:tc>
                <a:extLst>
                  <a:ext uri="{0D108BD9-81ED-4DB2-BD59-A6C34878D82A}">
                    <a16:rowId xmlns:a16="http://schemas.microsoft.com/office/drawing/2014/main" val="1432192303"/>
                  </a:ext>
                </a:extLst>
              </a:tr>
              <a:tr h="370840">
                <a:tc>
                  <a:txBody>
                    <a:bodyPr/>
                    <a:lstStyle/>
                    <a:p>
                      <a:pPr algn="ctr"/>
                      <a:r>
                        <a:rPr lang="en-US" sz="3200" dirty="0" smtClean="0">
                          <a:solidFill>
                            <a:schemeClr val="accent1">
                              <a:lumMod val="50000"/>
                            </a:schemeClr>
                          </a:solidFill>
                          <a:latin typeface="+mj-lt"/>
                        </a:rPr>
                        <a:t>5</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Severe </a:t>
                      </a:r>
                      <a:r>
                        <a:rPr lang="en-US" sz="3200" dirty="0" smtClean="0">
                          <a:solidFill>
                            <a:schemeClr val="accent1">
                              <a:lumMod val="50000"/>
                            </a:schemeClr>
                          </a:solidFill>
                          <a:latin typeface="+mj-lt"/>
                        </a:rPr>
                        <a:t>(kidney</a:t>
                      </a:r>
                      <a:r>
                        <a:rPr lang="en-US" sz="3200" baseline="0" dirty="0" smtClean="0">
                          <a:solidFill>
                            <a:schemeClr val="accent1">
                              <a:lumMod val="50000"/>
                            </a:schemeClr>
                          </a:solidFill>
                          <a:latin typeface="+mj-lt"/>
                        </a:rPr>
                        <a:t> failure/</a:t>
                      </a:r>
                      <a:r>
                        <a:rPr lang="en-US" sz="3200" dirty="0" smtClean="0">
                          <a:solidFill>
                            <a:schemeClr val="accent1">
                              <a:lumMod val="50000"/>
                            </a:schemeClr>
                          </a:solidFill>
                          <a:latin typeface="+mj-lt"/>
                        </a:rPr>
                        <a:t>end-stage </a:t>
                      </a:r>
                      <a:r>
                        <a:rPr lang="en-US" sz="3200" dirty="0" smtClean="0">
                          <a:solidFill>
                            <a:schemeClr val="accent1">
                              <a:lumMod val="50000"/>
                            </a:schemeClr>
                          </a:solidFill>
                          <a:latin typeface="+mj-lt"/>
                        </a:rPr>
                        <a:t>kidney disease, </a:t>
                      </a:r>
                      <a:r>
                        <a:rPr lang="en-US" sz="3200" baseline="0" dirty="0" smtClean="0">
                          <a:solidFill>
                            <a:schemeClr val="accent1">
                              <a:lumMod val="50000"/>
                            </a:schemeClr>
                          </a:solidFill>
                          <a:latin typeface="+mj-lt"/>
                        </a:rPr>
                        <a:t>ESKD</a:t>
                      </a:r>
                      <a:r>
                        <a:rPr lang="en-US" sz="3200" dirty="0" smtClean="0">
                          <a:solidFill>
                            <a:schemeClr val="accent1">
                              <a:lumMod val="50000"/>
                            </a:schemeClr>
                          </a:solidFill>
                          <a:latin typeface="+mj-lt"/>
                        </a:rPr>
                        <a:t>)</a:t>
                      </a:r>
                      <a:endParaRPr lang="en-US" sz="3200" dirty="0">
                        <a:solidFill>
                          <a:schemeClr val="accent1">
                            <a:lumMod val="50000"/>
                          </a:schemeClr>
                        </a:solidFill>
                        <a:latin typeface="+mj-lt"/>
                      </a:endParaRPr>
                    </a:p>
                  </a:txBody>
                  <a:tcPr/>
                </a:tc>
                <a:tc>
                  <a:txBody>
                    <a:bodyPr/>
                    <a:lstStyle/>
                    <a:p>
                      <a:pPr algn="ctr"/>
                      <a:r>
                        <a:rPr lang="en-US" sz="3200" dirty="0" smtClean="0">
                          <a:solidFill>
                            <a:schemeClr val="accent1">
                              <a:lumMod val="50000"/>
                            </a:schemeClr>
                          </a:solidFill>
                          <a:latin typeface="+mj-lt"/>
                        </a:rPr>
                        <a:t>&lt;15</a:t>
                      </a:r>
                      <a:endParaRPr lang="en-US" sz="3200" dirty="0">
                        <a:solidFill>
                          <a:schemeClr val="accent1">
                            <a:lumMod val="50000"/>
                          </a:schemeClr>
                        </a:solidFill>
                        <a:latin typeface="+mj-lt"/>
                      </a:endParaRPr>
                    </a:p>
                  </a:txBody>
                  <a:tcPr/>
                </a:tc>
                <a:extLst>
                  <a:ext uri="{0D108BD9-81ED-4DB2-BD59-A6C34878D82A}">
                    <a16:rowId xmlns:a16="http://schemas.microsoft.com/office/drawing/2014/main" val="478092893"/>
                  </a:ext>
                </a:extLst>
              </a:tr>
            </a:tbl>
          </a:graphicData>
        </a:graphic>
      </p:graphicFrame>
      <p:sp>
        <p:nvSpPr>
          <p:cNvPr id="4" name="Slide Number Placeholder 3"/>
          <p:cNvSpPr>
            <a:spLocks noGrp="1"/>
          </p:cNvSpPr>
          <p:nvPr>
            <p:ph type="sldNum" sz="quarter" idx="12"/>
          </p:nvPr>
        </p:nvSpPr>
        <p:spPr/>
        <p:txBody>
          <a:bodyPr/>
          <a:lstStyle/>
          <a:p>
            <a:fld id="{AD40181A-01B0-4CB8-8614-1473649F6741}" type="slidenum">
              <a:rPr lang="en-US" smtClean="0"/>
              <a:t>7</a:t>
            </a:fld>
            <a:endParaRPr lang="en-US" dirty="0"/>
          </a:p>
        </p:txBody>
      </p:sp>
    </p:spTree>
    <p:extLst>
      <p:ext uri="{BB962C8B-B14F-4D97-AF65-F5344CB8AC3E}">
        <p14:creationId xmlns:p14="http://schemas.microsoft.com/office/powerpoint/2010/main" val="1781314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Autosomal recessive polycystic kidney disease (ARPKD</a:t>
            </a:r>
            <a:r>
              <a:rPr lang="en-US" dirty="0" smtClean="0"/>
              <a:t>) </a:t>
            </a:r>
            <a:endParaRPr lang="en-US" dirty="0"/>
          </a:p>
        </p:txBody>
      </p:sp>
      <p:sp>
        <p:nvSpPr>
          <p:cNvPr id="97283" name="Rectangle 3"/>
          <p:cNvSpPr>
            <a:spLocks noGrp="1" noChangeArrowheads="1"/>
          </p:cNvSpPr>
          <p:nvPr>
            <p:ph type="body" idx="1"/>
          </p:nvPr>
        </p:nvSpPr>
        <p:spPr>
          <a:xfrm>
            <a:off x="337751" y="1980230"/>
            <a:ext cx="10701494" cy="4123224"/>
          </a:xfrm>
        </p:spPr>
        <p:txBody>
          <a:bodyPr/>
          <a:lstStyle/>
          <a:p>
            <a:r>
              <a:rPr lang="en-US" dirty="0"/>
              <a:t>Previously called infantile polycystic kidney disease</a:t>
            </a:r>
          </a:p>
          <a:p>
            <a:r>
              <a:rPr lang="en-US" dirty="0"/>
              <a:t>Incidence </a:t>
            </a:r>
            <a:r>
              <a:rPr lang="en-US" dirty="0" smtClean="0"/>
              <a:t>~1 in 10,000-40,000 births</a:t>
            </a:r>
            <a:endParaRPr lang="en-US" dirty="0"/>
          </a:p>
          <a:p>
            <a:r>
              <a:rPr lang="en-US" dirty="0"/>
              <a:t>Carrier rate </a:t>
            </a:r>
            <a:r>
              <a:rPr lang="en-US" dirty="0" smtClean="0"/>
              <a:t>~1 in 70-100 people</a:t>
            </a:r>
            <a:endParaRPr lang="en-US" dirty="0"/>
          </a:p>
          <a:p>
            <a:pPr>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AD40181A-01B0-4CB8-8614-1473649F6741}" type="slidenum">
              <a:rPr lang="en-US" smtClean="0"/>
              <a:t>8</a:t>
            </a:fld>
            <a:endParaRPr lang="en-US" dirty="0"/>
          </a:p>
        </p:txBody>
      </p:sp>
    </p:spTree>
    <p:extLst>
      <p:ext uri="{BB962C8B-B14F-4D97-AF65-F5344CB8AC3E}">
        <p14:creationId xmlns:p14="http://schemas.microsoft.com/office/powerpoint/2010/main" val="1737774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0" dirty="0">
                <a:latin typeface="Arial Rounded MT Bold" panose="020F0704030504030204" pitchFamily="34" charset="0"/>
              </a:rPr>
              <a:t>Genetics of ARPKD</a:t>
            </a:r>
          </a:p>
        </p:txBody>
      </p:sp>
      <p:sp>
        <p:nvSpPr>
          <p:cNvPr id="98307" name="Rectangle 3"/>
          <p:cNvSpPr>
            <a:spLocks noGrp="1" noChangeArrowheads="1"/>
          </p:cNvSpPr>
          <p:nvPr>
            <p:ph type="body" idx="1"/>
          </p:nvPr>
        </p:nvSpPr>
        <p:spPr>
          <a:xfrm>
            <a:off x="337751" y="1486744"/>
            <a:ext cx="6424293" cy="4123224"/>
          </a:xfrm>
        </p:spPr>
        <p:txBody>
          <a:bodyPr/>
          <a:lstStyle/>
          <a:p>
            <a:r>
              <a:rPr lang="en-US" dirty="0" smtClean="0"/>
              <a:t>Caused by mutations (variations) in the </a:t>
            </a:r>
            <a:r>
              <a:rPr lang="en-US" i="1" dirty="0" smtClean="0">
                <a:solidFill>
                  <a:schemeClr val="accent4">
                    <a:lumMod val="75000"/>
                  </a:schemeClr>
                </a:solidFill>
                <a:latin typeface="Arial Rounded MT Bold" panose="020F0704030504030204" pitchFamily="34" charset="0"/>
              </a:rPr>
              <a:t>PKHD1</a:t>
            </a:r>
            <a:r>
              <a:rPr lang="en-US" dirty="0" smtClean="0"/>
              <a:t> </a:t>
            </a:r>
            <a:r>
              <a:rPr lang="en-US" dirty="0" smtClean="0"/>
              <a:t>gene, which makes a protein called </a:t>
            </a:r>
            <a:r>
              <a:rPr lang="en-US" dirty="0" err="1" smtClean="0"/>
              <a:t>fibrocystin</a:t>
            </a:r>
            <a:r>
              <a:rPr lang="en-US" dirty="0" smtClean="0"/>
              <a:t>/</a:t>
            </a:r>
            <a:r>
              <a:rPr lang="en-US" dirty="0" err="1" smtClean="0"/>
              <a:t>polyductin</a:t>
            </a:r>
            <a:endParaRPr lang="en-US" dirty="0"/>
          </a:p>
          <a:p>
            <a:r>
              <a:rPr lang="en-US" dirty="0" smtClean="0"/>
              <a:t>There are many </a:t>
            </a:r>
            <a:r>
              <a:rPr lang="en-US" dirty="0"/>
              <a:t>different mutations </a:t>
            </a:r>
            <a:r>
              <a:rPr lang="en-US" dirty="0" smtClean="0"/>
              <a:t>described, so most families have “</a:t>
            </a:r>
            <a:r>
              <a:rPr lang="en-US" dirty="0"/>
              <a:t>private mutations</a:t>
            </a:r>
            <a:r>
              <a:rPr lang="en-US" dirty="0" smtClean="0"/>
              <a:t>”</a:t>
            </a:r>
          </a:p>
        </p:txBody>
      </p:sp>
      <p:sp>
        <p:nvSpPr>
          <p:cNvPr id="2" name="Slide Number Placeholder 1"/>
          <p:cNvSpPr>
            <a:spLocks noGrp="1"/>
          </p:cNvSpPr>
          <p:nvPr>
            <p:ph type="sldNum" sz="quarter" idx="12"/>
          </p:nvPr>
        </p:nvSpPr>
        <p:spPr/>
        <p:txBody>
          <a:bodyPr/>
          <a:lstStyle/>
          <a:p>
            <a:fld id="{AD40181A-01B0-4CB8-8614-1473649F6741}" type="slidenum">
              <a:rPr lang="en-US" smtClean="0"/>
              <a:t>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76" y="1320801"/>
            <a:ext cx="4292624" cy="3318932"/>
          </a:xfrm>
          <a:prstGeom prst="rect">
            <a:avLst/>
          </a:prstGeom>
        </p:spPr>
      </p:pic>
    </p:spTree>
    <p:extLst>
      <p:ext uri="{BB962C8B-B14F-4D97-AF65-F5344CB8AC3E}">
        <p14:creationId xmlns:p14="http://schemas.microsoft.com/office/powerpoint/2010/main" val="1524048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PT Template - Version 1.potx [Read-Only]" id="{884E932F-BBF6-4B5B-AC21-B77B75F30F25}" vid="{A2198856-E605-4670-8B55-6774EF9BC314}"/>
    </a:ext>
  </a:extLst>
</a:theme>
</file>

<file path=ppt/theme/theme2.xml><?xml version="1.0" encoding="utf-8"?>
<a:theme xmlns:a="http://schemas.openxmlformats.org/drawingml/2006/main" name="CHOP Buerger Building">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PT Template - Version 1.potx [Read-Only]" id="{884E932F-BBF6-4B5B-AC21-B77B75F30F25}" vid="{A9B1E0AA-11FC-4C58-90D9-82E50AA1D2AC}"/>
    </a:ext>
  </a:extLst>
</a:theme>
</file>

<file path=ppt/theme/theme3.xml><?xml version="1.0" encoding="utf-8"?>
<a:theme xmlns:a="http://schemas.openxmlformats.org/drawingml/2006/main" name="1_CHOP Buerger Building">
  <a:themeElements>
    <a:clrScheme name="Green and purple">
      <a:dk1>
        <a:srgbClr val="542378"/>
      </a:dk1>
      <a:lt1>
        <a:srgbClr val="FFFFFE"/>
      </a:lt1>
      <a:dk2>
        <a:srgbClr val="5C8D29"/>
      </a:dk2>
      <a:lt2>
        <a:srgbClr val="FFFFFE"/>
      </a:lt2>
      <a:accent1>
        <a:srgbClr val="7030A0"/>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Arial 11 pt">
      <a:majorFont>
        <a:latin typeface="Arial Rounded MT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PT Template - Version 1.potx [Read-Only]" id="{884E932F-BBF6-4B5B-AC21-B77B75F30F25}" vid="{A9B1E0AA-11FC-4C58-90D9-82E50AA1D2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e54af44cc39137a71e496aa5089235e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4dfd49e6986a0fb6e4e84e6606b80ac7"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34d7e926-6bad-4161-b251-cfc43f69ae87">Templates</Category>
    <o54b1e4c7e8f4e00a12ce46439e0e974 xmlns="e96402cb-0a6e-49e7-8465-cfae72b5129c">
      <Terms xmlns="http://schemas.microsoft.com/office/infopath/2007/PartnerControls"/>
    </o54b1e4c7e8f4e00a12ce46439e0e974>
    <IconOverlay xmlns="http://schemas.microsoft.com/sharepoint/v4" xsi:nil="true"/>
    <h6a4a4262ab844b18de92e197378cee0 xmlns="e96402cb-0a6e-49e7-8465-cfae72b5129c">
      <Terms xmlns="http://schemas.microsoft.com/office/infopath/2007/PartnerControls"/>
    </h6a4a4262ab844b18de92e197378cee0>
    <TaxKeywordTaxHTField xmlns="fcde5e04-944e-4dfc-be86-0a9ace870ff9">
      <Terms xmlns="http://schemas.microsoft.com/office/infopath/2007/PartnerControls"/>
    </TaxKeywordTaxHTField>
  </documentManagement>
</p:properties>
</file>

<file path=customXml/itemProps1.xml><?xml version="1.0" encoding="utf-8"?>
<ds:datastoreItem xmlns:ds="http://schemas.openxmlformats.org/officeDocument/2006/customXml" ds:itemID="{4E17065F-3F76-4343-8C62-7133D799A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e5e04-944e-4dfc-be86-0a9ace870ff9"/>
    <ds:schemaRef ds:uri="e96402cb-0a6e-49e7-8465-cfae72b5129c"/>
    <ds:schemaRef ds:uri="34d7e926-6bad-4161-b251-cfc43f69ae8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D09F17-B31A-48EE-8DBD-2EB9B338350D}">
  <ds:schemaRefs>
    <ds:schemaRef ds:uri="http://schemas.microsoft.com/sharepoint/v3/contenttype/forms"/>
  </ds:schemaRefs>
</ds:datastoreItem>
</file>

<file path=customXml/itemProps3.xml><?xml version="1.0" encoding="utf-8"?>
<ds:datastoreItem xmlns:ds="http://schemas.openxmlformats.org/officeDocument/2006/customXml" ds:itemID="{3A202ED1-E02C-4A25-B078-953335FFA94A}">
  <ds:schemaRefs>
    <ds:schemaRef ds:uri="fcde5e04-944e-4dfc-be86-0a9ace870ff9"/>
    <ds:schemaRef ds:uri="http://purl.org/dc/terms/"/>
    <ds:schemaRef ds:uri="http://schemas.openxmlformats.org/package/2006/metadata/core-properties"/>
    <ds:schemaRef ds:uri="http://schemas.microsoft.com/office/2006/documentManagement/types"/>
    <ds:schemaRef ds:uri="e96402cb-0a6e-49e7-8465-cfae72b5129c"/>
    <ds:schemaRef ds:uri="http://schemas.microsoft.com/office/infopath/2007/PartnerControls"/>
    <ds:schemaRef ds:uri="34d7e926-6bad-4161-b251-cfc43f69ae87"/>
    <ds:schemaRef ds:uri="http://purl.org/dc/elements/1.1/"/>
    <ds:schemaRef ds:uri="http://schemas.microsoft.com/office/2006/metadata/properties"/>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Widescreen PPT Template - Version 1</Template>
  <TotalTime>2656</TotalTime>
  <Words>2338</Words>
  <Application>Microsoft Office PowerPoint</Application>
  <PresentationFormat>Widescreen</PresentationFormat>
  <Paragraphs>362</Paragraphs>
  <Slides>41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Arial Rounded MT Bold</vt:lpstr>
      <vt:lpstr>Arial Unicode MS</vt:lpstr>
      <vt:lpstr>Calibri</vt:lpstr>
      <vt:lpstr>Georgia</vt:lpstr>
      <vt:lpstr>Ink Free</vt:lpstr>
      <vt:lpstr>Wingdings</vt:lpstr>
      <vt:lpstr>CHOP Pattern Theme</vt:lpstr>
      <vt:lpstr>CHOP Buerger Building</vt:lpstr>
      <vt:lpstr>1_CHOP Buerger Building</vt:lpstr>
      <vt:lpstr>ARPKD: kidney issues &amp; research overview</vt:lpstr>
      <vt:lpstr>Background &amp; Disclosures</vt:lpstr>
      <vt:lpstr>My goals for today</vt:lpstr>
      <vt:lpstr>Kidneys 101</vt:lpstr>
      <vt:lpstr>What do the kidneys do?</vt:lpstr>
      <vt:lpstr>What is chronic kidney disease (CKD)?</vt:lpstr>
      <vt:lpstr>CKD Stages</vt:lpstr>
      <vt:lpstr>Autosomal recessive polycystic kidney disease (ARPKD) </vt:lpstr>
      <vt:lpstr>Genetics of ARPKD</vt:lpstr>
      <vt:lpstr>ADPKD (autosomal dominant PKD) vs. arpkd (autosomal recessive pkd)</vt:lpstr>
      <vt:lpstr>ADPKD vs. ARPKD: inheritance</vt:lpstr>
      <vt:lpstr>What is a cyst?</vt:lpstr>
      <vt:lpstr>How do kidney cysts form?</vt:lpstr>
      <vt:lpstr>Kidney cysts: ADPKD vs. ARPKD</vt:lpstr>
      <vt:lpstr>how do Cysts form and grow?</vt:lpstr>
      <vt:lpstr>ADPKD vs. ARPKD</vt:lpstr>
      <vt:lpstr>living with ARPKD</vt:lpstr>
      <vt:lpstr>ARPKD: variability</vt:lpstr>
      <vt:lpstr>ARPKD: Infancy</vt:lpstr>
      <vt:lpstr>ARPKD: Infancy</vt:lpstr>
      <vt:lpstr>ARPKD: kidney function</vt:lpstr>
      <vt:lpstr>ARPKD: electrolytes &amp; water</vt:lpstr>
      <vt:lpstr>Dialysis</vt:lpstr>
      <vt:lpstr>kidney transplant</vt:lpstr>
      <vt:lpstr>ARPKD: blood pressure</vt:lpstr>
      <vt:lpstr>ARPKD: blood pressure</vt:lpstr>
      <vt:lpstr>ARPKD: Cardiovascular issues</vt:lpstr>
      <vt:lpstr>ARPKD: Anemia</vt:lpstr>
      <vt:lpstr>ARPKD: bone health</vt:lpstr>
      <vt:lpstr>ARPKD: growth and development</vt:lpstr>
      <vt:lpstr>ARPKD: infections</vt:lpstr>
      <vt:lpstr>Key take-home points</vt:lpstr>
      <vt:lpstr>Research overview</vt:lpstr>
      <vt:lpstr>Research: the Big picture</vt:lpstr>
      <vt:lpstr>PowerPoint Presentation</vt:lpstr>
      <vt:lpstr>Phase 3 clinical trial: does this drug work?</vt:lpstr>
      <vt:lpstr>ARPKD studies at chop</vt:lpstr>
      <vt:lpstr>ARPKD studies at chop</vt:lpstr>
      <vt:lpstr>ARPKD studies at chop</vt:lpstr>
      <vt:lpstr>ARPKD studies at chop</vt:lpstr>
      <vt:lpstr>Thank you!</vt:lpstr>
    </vt:vector>
  </TitlesOfParts>
  <Company>The Children's Hospital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of the kidneys and urinary tract</dc:title>
  <dc:creator>Hartung, Erum A</dc:creator>
  <cp:keywords/>
  <cp:lastModifiedBy>Hartung, Erum A</cp:lastModifiedBy>
  <cp:revision>151</cp:revision>
  <dcterms:created xsi:type="dcterms:W3CDTF">2017-02-22T19:35:29Z</dcterms:created>
  <dcterms:modified xsi:type="dcterms:W3CDTF">2020-10-01T22:22:30Z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0x010100DF3D347118B88A4EA8E9A5FEBC94FD86</vt:lpwstr>
  </property>
  <property fmtid="{D5CDD505-2E9C-101B-9397-08002B2CF9AE}" pid="4" name="KBPoliciesAndProcedures">
    <vt:lpwstr/>
  </property>
  <property fmtid="{D5CDD505-2E9C-101B-9397-08002B2CF9AE}" pid="5" name="KnowledgeBaseMetadata">
    <vt:lpwstr/>
  </property>
  <property fmtid="{D5CDD505-2E9C-101B-9397-08002B2CF9AE}" pid="6" name="TaxCatchAll">
    <vt:lpwstr/>
  </property>
</Properties>
</file>